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handoutMasterIdLst>
    <p:handoutMasterId r:id="rId105"/>
  </p:handoutMasterIdLst>
  <p:sldIdLst>
    <p:sldId id="506" r:id="rId3"/>
    <p:sldId id="314" r:id="rId4"/>
    <p:sldId id="258" r:id="rId5"/>
    <p:sldId id="870" r:id="rId6"/>
    <p:sldId id="871" r:id="rId7"/>
    <p:sldId id="962" r:id="rId8"/>
    <p:sldId id="963" r:id="rId9"/>
    <p:sldId id="964" r:id="rId10"/>
    <p:sldId id="965" r:id="rId11"/>
    <p:sldId id="973" r:id="rId12"/>
    <p:sldId id="974" r:id="rId13"/>
    <p:sldId id="966" r:id="rId14"/>
    <p:sldId id="967" r:id="rId15"/>
    <p:sldId id="969" r:id="rId16"/>
    <p:sldId id="970" r:id="rId17"/>
    <p:sldId id="971" r:id="rId18"/>
    <p:sldId id="972" r:id="rId19"/>
    <p:sldId id="872" r:id="rId20"/>
    <p:sldId id="873" r:id="rId21"/>
    <p:sldId id="874" r:id="rId22"/>
    <p:sldId id="977" r:id="rId23"/>
    <p:sldId id="884" r:id="rId24"/>
    <p:sldId id="978" r:id="rId25"/>
    <p:sldId id="886" r:id="rId26"/>
    <p:sldId id="887" r:id="rId27"/>
    <p:sldId id="888" r:id="rId28"/>
    <p:sldId id="979" r:id="rId29"/>
    <p:sldId id="980" r:id="rId30"/>
    <p:sldId id="981" r:id="rId31"/>
    <p:sldId id="982" r:id="rId33"/>
    <p:sldId id="892" r:id="rId34"/>
    <p:sldId id="893" r:id="rId35"/>
    <p:sldId id="958" r:id="rId36"/>
    <p:sldId id="959" r:id="rId37"/>
    <p:sldId id="960" r:id="rId38"/>
    <p:sldId id="894" r:id="rId39"/>
    <p:sldId id="895" r:id="rId40"/>
    <p:sldId id="896" r:id="rId41"/>
    <p:sldId id="897" r:id="rId42"/>
    <p:sldId id="898" r:id="rId43"/>
    <p:sldId id="899" r:id="rId44"/>
    <p:sldId id="900" r:id="rId45"/>
    <p:sldId id="901" r:id="rId46"/>
    <p:sldId id="902" r:id="rId47"/>
    <p:sldId id="903" r:id="rId48"/>
    <p:sldId id="904" r:id="rId49"/>
    <p:sldId id="905" r:id="rId50"/>
    <p:sldId id="906" r:id="rId51"/>
    <p:sldId id="907" r:id="rId52"/>
    <p:sldId id="908" r:id="rId53"/>
    <p:sldId id="910" r:id="rId54"/>
    <p:sldId id="911" r:id="rId55"/>
    <p:sldId id="912" r:id="rId56"/>
    <p:sldId id="913" r:id="rId57"/>
    <p:sldId id="915" r:id="rId58"/>
    <p:sldId id="916" r:id="rId59"/>
    <p:sldId id="983" r:id="rId60"/>
    <p:sldId id="984" r:id="rId61"/>
    <p:sldId id="985" r:id="rId62"/>
    <p:sldId id="986" r:id="rId63"/>
    <p:sldId id="921" r:id="rId64"/>
    <p:sldId id="1002" r:id="rId65"/>
    <p:sldId id="1003" r:id="rId66"/>
    <p:sldId id="923" r:id="rId67"/>
    <p:sldId id="927" r:id="rId68"/>
    <p:sldId id="928" r:id="rId69"/>
    <p:sldId id="929" r:id="rId70"/>
    <p:sldId id="930" r:id="rId71"/>
    <p:sldId id="931" r:id="rId72"/>
    <p:sldId id="932" r:id="rId73"/>
    <p:sldId id="933" r:id="rId74"/>
    <p:sldId id="987" r:id="rId75"/>
    <p:sldId id="934" r:id="rId76"/>
    <p:sldId id="935" r:id="rId77"/>
    <p:sldId id="936" r:id="rId78"/>
    <p:sldId id="988" r:id="rId79"/>
    <p:sldId id="989" r:id="rId80"/>
    <p:sldId id="990" r:id="rId81"/>
    <p:sldId id="991" r:id="rId82"/>
    <p:sldId id="992" r:id="rId83"/>
    <p:sldId id="993" r:id="rId84"/>
    <p:sldId id="994" r:id="rId85"/>
    <p:sldId id="995" r:id="rId86"/>
    <p:sldId id="996" r:id="rId87"/>
    <p:sldId id="940" r:id="rId88"/>
    <p:sldId id="1006" r:id="rId89"/>
    <p:sldId id="1004" r:id="rId90"/>
    <p:sldId id="1005" r:id="rId91"/>
    <p:sldId id="944" r:id="rId92"/>
    <p:sldId id="1008" r:id="rId93"/>
    <p:sldId id="1009" r:id="rId94"/>
    <p:sldId id="1010" r:id="rId95"/>
    <p:sldId id="1011" r:id="rId96"/>
    <p:sldId id="1012" r:id="rId97"/>
    <p:sldId id="945" r:id="rId98"/>
    <p:sldId id="946" r:id="rId99"/>
    <p:sldId id="997" r:id="rId100"/>
    <p:sldId id="998" r:id="rId101"/>
    <p:sldId id="999" r:id="rId102"/>
    <p:sldId id="1000" r:id="rId103"/>
    <p:sldId id="1001" r:id="rId104"/>
  </p:sldIdLst>
  <p:sldSz cx="9144000" cy="6858000" type="screen4x3"/>
  <p:notesSz cx="6858000" cy="9144000"/>
  <p:custDataLst>
    <p:tags r:id="rId109"/>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3" userDrawn="1">
          <p15:clr>
            <a:srgbClr val="A4A3A4"/>
          </p15:clr>
        </p15:guide>
        <p15:guide id="2" pos="29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71" d="100"/>
          <a:sy n="71" d="100"/>
        </p:scale>
        <p:origin x="-1134" y="-90"/>
      </p:cViewPr>
      <p:guideLst>
        <p:guide orient="horz" pos="2193"/>
        <p:guide pos="2904"/>
      </p:guideLst>
    </p:cSldViewPr>
  </p:slideViewPr>
  <p:outlineViewPr>
    <p:cViewPr>
      <p:scale>
        <a:sx n="33" d="100"/>
        <a:sy n="33" d="100"/>
      </p:scale>
      <p:origin x="0" y="-30954"/>
    </p:cViewPr>
  </p:outlineViewPr>
  <p:notesTextViewPr>
    <p:cViewPr>
      <p:scale>
        <a:sx n="100" d="100"/>
        <a:sy n="100" d="100"/>
      </p:scale>
      <p:origin x="0" y="0"/>
    </p:cViewPr>
  </p:notesTextViewPr>
  <p:sorterViewPr showFormatting="0">
    <p:cViewPr>
      <p:scale>
        <a:sx n="100" d="100"/>
        <a:sy n="100" d="100"/>
      </p:scale>
      <p:origin x="0" y="-15732"/>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9" Type="http://schemas.openxmlformats.org/officeDocument/2006/relationships/tags" Target="tags/tag1.xml"/><Relationship Id="rId108" Type="http://schemas.openxmlformats.org/officeDocument/2006/relationships/tableStyles" Target="tableStyles.xml"/><Relationship Id="rId107" Type="http://schemas.openxmlformats.org/officeDocument/2006/relationships/viewProps" Target="viewProps.xml"/><Relationship Id="rId106" Type="http://schemas.openxmlformats.org/officeDocument/2006/relationships/presProps" Target="presProps.xml"/><Relationship Id="rId105" Type="http://schemas.openxmlformats.org/officeDocument/2006/relationships/handoutMaster" Target="handoutMasters/handoutMaster1.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4.wmf"/><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41.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6.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8.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1.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52.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9.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54.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56.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57.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59.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60.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43.wmf"/><Relationship Id="rId1" Type="http://schemas.openxmlformats.org/officeDocument/2006/relationships/image" Target="../media/image42.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66.wmf"/><Relationship Id="rId1" Type="http://schemas.openxmlformats.org/officeDocument/2006/relationships/image" Target="../media/image65.wmf"/></Relationships>
</file>

<file path=ppt/drawings/_rels/vmlDrawing43.vml.rels><?xml version="1.0" encoding="UTF-8" standalone="yes"?>
<Relationships xmlns="http://schemas.openxmlformats.org/package/2006/relationships"><Relationship Id="rId5" Type="http://schemas.openxmlformats.org/officeDocument/2006/relationships/image" Target="../media/image71.wmf"/><Relationship Id="rId4" Type="http://schemas.openxmlformats.org/officeDocument/2006/relationships/image" Target="../media/image70.wmf"/><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72.e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s>
</file>

<file path=ppt/drawings/_rels/vmlDrawing46.vml.rels><?xml version="1.0" encoding="UTF-8" standalone="yes"?>
<Relationships xmlns="http://schemas.openxmlformats.org/package/2006/relationships"><Relationship Id="rId5" Type="http://schemas.openxmlformats.org/officeDocument/2006/relationships/image" Target="../media/image71.wmf"/><Relationship Id="rId4" Type="http://schemas.openxmlformats.org/officeDocument/2006/relationships/image" Target="../media/image79.wmf"/><Relationship Id="rId3" Type="http://schemas.openxmlformats.org/officeDocument/2006/relationships/image" Target="../media/image78.wmf"/><Relationship Id="rId2" Type="http://schemas.openxmlformats.org/officeDocument/2006/relationships/image" Target="../media/image77.wmf"/><Relationship Id="rId1" Type="http://schemas.openxmlformats.org/officeDocument/2006/relationships/image" Target="../media/image76.w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80.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wmf"/><Relationship Id="rId1" Type="http://schemas.openxmlformats.org/officeDocument/2006/relationships/image" Target="../media/image14.w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84.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image" Target="../media/image86.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43.wmf"/><Relationship Id="rId1" Type="http://schemas.openxmlformats.org/officeDocument/2006/relationships/image" Target="../media/image42.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93.wmf"/><Relationship Id="rId1" Type="http://schemas.openxmlformats.org/officeDocument/2006/relationships/image" Target="../media/image92.w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94.emf"/></Relationships>
</file>

<file path=ppt/drawings/_rels/vmlDrawing57.vml.rels><?xml version="1.0" encoding="UTF-8" standalone="yes"?>
<Relationships xmlns="http://schemas.openxmlformats.org/package/2006/relationships"><Relationship Id="rId6" Type="http://schemas.openxmlformats.org/officeDocument/2006/relationships/image" Target="../media/image100.wmf"/><Relationship Id="rId5" Type="http://schemas.openxmlformats.org/officeDocument/2006/relationships/image" Target="../media/image99.wmf"/><Relationship Id="rId4" Type="http://schemas.openxmlformats.org/officeDocument/2006/relationships/image" Target="../media/image98.wmf"/><Relationship Id="rId3" Type="http://schemas.openxmlformats.org/officeDocument/2006/relationships/image" Target="../media/image97.wmf"/><Relationship Id="rId2" Type="http://schemas.openxmlformats.org/officeDocument/2006/relationships/image" Target="../media/image96.wmf"/><Relationship Id="rId1" Type="http://schemas.openxmlformats.org/officeDocument/2006/relationships/image" Target="../media/image95.wmf"/></Relationships>
</file>

<file path=ppt/drawings/_rels/vmlDrawing58.vml.rels><?xml version="1.0" encoding="UTF-8" standalone="yes"?>
<Relationships xmlns="http://schemas.openxmlformats.org/package/2006/relationships"><Relationship Id="rId5" Type="http://schemas.openxmlformats.org/officeDocument/2006/relationships/image" Target="../media/image105.wmf"/><Relationship Id="rId4" Type="http://schemas.openxmlformats.org/officeDocument/2006/relationships/image" Target="../media/image104.wmf"/><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06.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wmf"/><Relationship Id="rId1" Type="http://schemas.openxmlformats.org/officeDocument/2006/relationships/image" Target="../media/image14.w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107.emf"/></Relationships>
</file>

<file path=ppt/drawings/_rels/vmlDrawing61.vml.rels><?xml version="1.0" encoding="UTF-8" standalone="yes"?>
<Relationships xmlns="http://schemas.openxmlformats.org/package/2006/relationships"><Relationship Id="rId6" Type="http://schemas.openxmlformats.org/officeDocument/2006/relationships/image" Target="../media/image113.wmf"/><Relationship Id="rId5" Type="http://schemas.openxmlformats.org/officeDocument/2006/relationships/image" Target="../media/image112.wmf"/><Relationship Id="rId4" Type="http://schemas.openxmlformats.org/officeDocument/2006/relationships/image" Target="../media/image111.wmf"/><Relationship Id="rId3" Type="http://schemas.openxmlformats.org/officeDocument/2006/relationships/image" Target="../media/image110.wmf"/><Relationship Id="rId2" Type="http://schemas.openxmlformats.org/officeDocument/2006/relationships/image" Target="../media/image109.wmf"/><Relationship Id="rId1" Type="http://schemas.openxmlformats.org/officeDocument/2006/relationships/image" Target="../media/image108.wmf"/></Relationships>
</file>

<file path=ppt/drawings/_rels/vmlDrawing62.vml.rels><?xml version="1.0" encoding="UTF-8" standalone="yes"?>
<Relationships xmlns="http://schemas.openxmlformats.org/package/2006/relationships"><Relationship Id="rId5" Type="http://schemas.openxmlformats.org/officeDocument/2006/relationships/image" Target="../media/image116.wmf"/><Relationship Id="rId4" Type="http://schemas.openxmlformats.org/officeDocument/2006/relationships/image" Target="../media/image112.wmf"/><Relationship Id="rId3" Type="http://schemas.openxmlformats.org/officeDocument/2006/relationships/image" Target="../media/image115.wmf"/><Relationship Id="rId2" Type="http://schemas.openxmlformats.org/officeDocument/2006/relationships/image" Target="../media/image114.wmf"/><Relationship Id="rId1" Type="http://schemas.openxmlformats.org/officeDocument/2006/relationships/image" Target="../media/image101.w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117.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118.wmf"/></Relationships>
</file>

<file path=ppt/drawings/_rels/vmlDrawing65.vml.rels><?xml version="1.0" encoding="UTF-8" standalone="yes"?>
<Relationships xmlns="http://schemas.openxmlformats.org/package/2006/relationships"><Relationship Id="rId6" Type="http://schemas.openxmlformats.org/officeDocument/2006/relationships/image" Target="../media/image124.wmf"/><Relationship Id="rId5" Type="http://schemas.openxmlformats.org/officeDocument/2006/relationships/image" Target="../media/image123.wmf"/><Relationship Id="rId4" Type="http://schemas.openxmlformats.org/officeDocument/2006/relationships/image" Target="../media/image122.wmf"/><Relationship Id="rId3" Type="http://schemas.openxmlformats.org/officeDocument/2006/relationships/image" Target="../media/image121.wmf"/><Relationship Id="rId2" Type="http://schemas.openxmlformats.org/officeDocument/2006/relationships/image" Target="../media/image120.wmf"/><Relationship Id="rId1" Type="http://schemas.openxmlformats.org/officeDocument/2006/relationships/image" Target="../media/image119.wmf"/></Relationships>
</file>

<file path=ppt/drawings/_rels/vmlDrawing66.vml.rels><?xml version="1.0" encoding="UTF-8" standalone="yes"?>
<Relationships xmlns="http://schemas.openxmlformats.org/package/2006/relationships"><Relationship Id="rId5" Type="http://schemas.openxmlformats.org/officeDocument/2006/relationships/image" Target="../media/image116.wmf"/><Relationship Id="rId4" Type="http://schemas.openxmlformats.org/officeDocument/2006/relationships/image" Target="../media/image127.wmf"/><Relationship Id="rId3" Type="http://schemas.openxmlformats.org/officeDocument/2006/relationships/image" Target="../media/image126.wmf"/><Relationship Id="rId2" Type="http://schemas.openxmlformats.org/officeDocument/2006/relationships/image" Target="../media/image125.wmf"/><Relationship Id="rId1" Type="http://schemas.openxmlformats.org/officeDocument/2006/relationships/image" Target="../media/image101.w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128.w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129.wmf"/></Relationships>
</file>

<file path=ppt/drawings/_rels/vmlDrawing69.vml.rels><?xml version="1.0" encoding="UTF-8" standalone="yes"?>
<Relationships xmlns="http://schemas.openxmlformats.org/package/2006/relationships"><Relationship Id="rId6" Type="http://schemas.openxmlformats.org/officeDocument/2006/relationships/image" Target="../media/image135.wmf"/><Relationship Id="rId5" Type="http://schemas.openxmlformats.org/officeDocument/2006/relationships/image" Target="../media/image134.wmf"/><Relationship Id="rId4" Type="http://schemas.openxmlformats.org/officeDocument/2006/relationships/image" Target="../media/image133.wmf"/><Relationship Id="rId3" Type="http://schemas.openxmlformats.org/officeDocument/2006/relationships/image" Target="../media/image132.wmf"/><Relationship Id="rId2" Type="http://schemas.openxmlformats.org/officeDocument/2006/relationships/image" Target="../media/image131.wmf"/><Relationship Id="rId1" Type="http://schemas.openxmlformats.org/officeDocument/2006/relationships/image" Target="../media/image13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70.vml.rels><?xml version="1.0" encoding="UTF-8" standalone="yes"?>
<Relationships xmlns="http://schemas.openxmlformats.org/package/2006/relationships"><Relationship Id="rId5" Type="http://schemas.openxmlformats.org/officeDocument/2006/relationships/image" Target="../media/image116.wmf"/><Relationship Id="rId4" Type="http://schemas.openxmlformats.org/officeDocument/2006/relationships/image" Target="../media/image138.wmf"/><Relationship Id="rId3" Type="http://schemas.openxmlformats.org/officeDocument/2006/relationships/image" Target="../media/image137.wmf"/><Relationship Id="rId2" Type="http://schemas.openxmlformats.org/officeDocument/2006/relationships/image" Target="../media/image136.wmf"/><Relationship Id="rId1" Type="http://schemas.openxmlformats.org/officeDocument/2006/relationships/image" Target="../media/image101.w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139.w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40.w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141.wmf"/></Relationships>
</file>

<file path=ppt/drawings/_rels/vmlDrawing74.vml.rels><?xml version="1.0" encoding="UTF-8" standalone="yes"?>
<Relationships xmlns="http://schemas.openxmlformats.org/package/2006/relationships"><Relationship Id="rId2" Type="http://schemas.openxmlformats.org/officeDocument/2006/relationships/image" Target="../media/image143.wmf"/><Relationship Id="rId1" Type="http://schemas.openxmlformats.org/officeDocument/2006/relationships/image" Target="../media/image142.wmf"/></Relationships>
</file>

<file path=ppt/drawings/_rels/vmlDrawing75.vml.rels><?xml version="1.0" encoding="UTF-8" standalone="yes"?>
<Relationships xmlns="http://schemas.openxmlformats.org/package/2006/relationships"><Relationship Id="rId4" Type="http://schemas.openxmlformats.org/officeDocument/2006/relationships/image" Target="../media/image147.wmf"/><Relationship Id="rId3" Type="http://schemas.openxmlformats.org/officeDocument/2006/relationships/image" Target="../media/image146.wmf"/><Relationship Id="rId2" Type="http://schemas.openxmlformats.org/officeDocument/2006/relationships/image" Target="../media/image145.wmf"/><Relationship Id="rId1" Type="http://schemas.openxmlformats.org/officeDocument/2006/relationships/image" Target="../media/image144.wmf"/></Relationships>
</file>

<file path=ppt/drawings/_rels/vmlDrawing76.vml.rels><?xml version="1.0" encoding="UTF-8" standalone="yes"?>
<Relationships xmlns="http://schemas.openxmlformats.org/package/2006/relationships"><Relationship Id="rId5" Type="http://schemas.openxmlformats.org/officeDocument/2006/relationships/image" Target="../media/image151.wmf"/><Relationship Id="rId4" Type="http://schemas.openxmlformats.org/officeDocument/2006/relationships/image" Target="../media/image147.wmf"/><Relationship Id="rId3" Type="http://schemas.openxmlformats.org/officeDocument/2006/relationships/image" Target="../media/image150.wmf"/><Relationship Id="rId2" Type="http://schemas.openxmlformats.org/officeDocument/2006/relationships/image" Target="../media/image149.wmf"/><Relationship Id="rId1" Type="http://schemas.openxmlformats.org/officeDocument/2006/relationships/image" Target="../media/image148.w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15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atin typeface="Arial" panose="020B0604020202020204" pitchFamily="34" charset="0"/>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noProof="1">
                <a:latin typeface="Arial" panose="020B0604020202020204" pitchFamily="34" charset="0"/>
                <a:ea typeface="黑体" panose="02010609060101010101" pitchFamily="49"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3D24F22-14A8-493E-B8E4-A56768F41280}" type="datetimeFigureOut">
              <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rPr>
            </a:fld>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eaLnBrk="1" hangingPunct="1">
              <a:defRPr sz="1200" noProof="1">
                <a:latin typeface="Arial" panose="020B0604020202020204" pitchFamily="34" charset="0"/>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en-US" altLang="en-US" sz="1200" dirty="0">
                <a:ea typeface="黑体" panose="02010609060101010101" pitchFamily="49" charset="-122"/>
              </a:rPr>
            </a:fld>
            <a:endParaRPr lang="en-US" altLang="en-US" sz="1200" dirty="0">
              <a:ea typeface="黑体" panose="02010609060101010101" pitchFamily="49"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3010" name="页眉占位符 43009"/>
          <p:cNvSpPr>
            <a:spLocks noGrp="1"/>
          </p:cNvSpPr>
          <p:nvPr>
            <p:ph type="hdr" sz="quarter"/>
          </p:nvPr>
        </p:nvSpPr>
        <p:spPr>
          <a:xfrm>
            <a:off x="0" y="0"/>
            <a:ext cx="2971800" cy="457200"/>
          </a:xfrm>
          <a:prstGeom prst="rect">
            <a:avLst/>
          </a:prstGeom>
          <a:noFill/>
          <a:ln w="9525">
            <a:noFill/>
          </a:ln>
        </p:spPr>
        <p:txBody>
          <a:bodyPr/>
          <a:lstStyle>
            <a:lvl1pPr eaLnBrk="1" hangingPunct="1">
              <a:defRPr sz="12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011" name="日期占位符 43010"/>
          <p:cNvSpPr>
            <a:spLocks noGrp="1"/>
          </p:cNvSpPr>
          <p:nvPr>
            <p:ph type="dt" idx="1"/>
          </p:nvPr>
        </p:nvSpPr>
        <p:spPr>
          <a:xfrm>
            <a:off x="3884613" y="0"/>
            <a:ext cx="2971800" cy="457200"/>
          </a:xfrm>
          <a:prstGeom prst="rect">
            <a:avLst/>
          </a:prstGeom>
          <a:noFill/>
          <a:ln w="9525">
            <a:noFill/>
          </a:ln>
        </p:spPr>
        <p:txBody>
          <a:bodyPr/>
          <a:lstStyle>
            <a:lvl1pPr algn="r" eaLnBrk="1" hangingPunct="1">
              <a:defRPr sz="1200" noProof="1">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16740" name="幻灯片图像占位符 43011"/>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4581" name="文本占位符 43012"/>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rPr>
              <a:t>第二级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rPr>
              <a:t>第三级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rPr>
              <a:t>第四级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rPr>
              <a:t>第五级</a:t>
            </a:r>
            <a:endPar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黑体" panose="02010609060101010101" pitchFamily="49" charset="-122"/>
            </a:endParaRPr>
          </a:p>
        </p:txBody>
      </p:sp>
      <p:sp>
        <p:nvSpPr>
          <p:cNvPr id="43014" name="页脚占位符 43013"/>
          <p:cNvSpPr>
            <a:spLocks noGrp="1"/>
          </p:cNvSpPr>
          <p:nvPr>
            <p:ph type="ftr" sz="quarter" idx="4"/>
          </p:nvPr>
        </p:nvSpPr>
        <p:spPr>
          <a:xfrm>
            <a:off x="0" y="8685213"/>
            <a:ext cx="2971800" cy="457200"/>
          </a:xfrm>
          <a:prstGeom prst="rect">
            <a:avLst/>
          </a:prstGeom>
          <a:noFill/>
          <a:ln w="9525">
            <a:noFill/>
          </a:ln>
        </p:spPr>
        <p:txBody>
          <a:bodyPr anchor="b"/>
          <a:lstStyle>
            <a:lvl1pPr eaLnBrk="1" hangingPunct="1">
              <a:defRPr sz="12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015" name="灯片编号占位符 43014"/>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
            <a:pPr lvl="0" algn="r" eaLnBrk="1" hangingPunct="1">
              <a:buNone/>
            </a:pPr>
            <a:fld id="{9A0DB2DC-4C9A-4742-B13C-FB6460FD3503}" type="slidenum">
              <a:rPr lang="en-US" altLang="en-US" sz="1200" dirty="0"/>
            </a:fld>
            <a:endParaRPr lang="en-US"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defRPr>
    </a:lvl1pPr>
    <a:lvl2pPr marL="457200" lvl="1"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defRPr>
    </a:lvl2pPr>
    <a:lvl3pPr marL="914400" lvl="2"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defRPr>
    </a:lvl3pPr>
    <a:lvl4pPr marL="1371600" lvl="3"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defRPr>
    </a:lvl4pPr>
    <a:lvl5pPr marL="1828800" lvl="4" algn="l" rtl="0" eaLnBrk="0" fontAlgn="base" hangingPunct="0">
      <a:spcBef>
        <a:spcPct val="30000"/>
      </a:spcBef>
      <a:spcAft>
        <a:spcPct val="0"/>
      </a:spcAft>
      <a:defRPr sz="1200" kern="1200">
        <a:solidFill>
          <a:schemeClr val="tx1"/>
        </a:solidFill>
        <a:latin typeface="Arial" panose="020B0604020202020204" pitchFamily="34" charset="0"/>
        <a:ea typeface="黑体" panose="02010609060101010101" pitchFamily="49"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黑体" panose="02010609060101010101" pitchFamily="49"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黑体" panose="02010609060101010101" pitchFamily="49"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黑体" panose="02010609060101010101" pitchFamily="49"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Arial" panose="020B0604020202020204" pitchFamily="34" charset="0"/>
        <a:ea typeface="黑体" panose="02010609060101010101" pitchFamily="49"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7762" name="幻灯片图像占位符 1"/>
          <p:cNvSpPr>
            <a:spLocks noGrp="1" noRot="1" noChangeAspect="1" noTextEdit="1"/>
          </p:cNvSpPr>
          <p:nvPr>
            <p:ph type="sldImg"/>
          </p:nvPr>
        </p:nvSpPr>
        <p:spPr/>
      </p:sp>
      <p:sp>
        <p:nvSpPr>
          <p:cNvPr id="117763" name="备注占位符 2"/>
          <p:cNvSpPr>
            <a:spLocks noGrp="1"/>
          </p:cNvSpPr>
          <p:nvPr>
            <p:ph type="body" idx="1"/>
          </p:nvPr>
        </p:nvSpPr>
        <p:spPr/>
        <p:txBody>
          <a:bodyPr wrap="square" lIns="91440" tIns="45720" rIns="91440" bIns="45720" anchor="t" anchorCtr="0"/>
          <a:p>
            <a:pPr lvl="0"/>
            <a:endParaRPr lang="zh-CN" altLang="en-US" dirty="0"/>
          </a:p>
        </p:txBody>
      </p:sp>
      <p:sp>
        <p:nvSpPr>
          <p:cNvPr id="1177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en-US" altLang="zh-CN" sz="1200" dirty="0"/>
            </a:fld>
            <a:endParaRPr lang="en-US" alt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
        <p:nvSpPr>
          <p:cNvPr id="7" name="日期占位符 3"/>
          <p:cNvSpPr>
            <a:spLocks noGrp="1"/>
          </p:cNvSpPr>
          <p:nvPr>
            <p:ph type="dt" sz="half" idx="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4"/>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5"/>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4"/>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5"/>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4"/>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5"/>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28650" y="1825625"/>
            <a:ext cx="3886200" cy="435133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quarter" idx="2"/>
          </p:nvPr>
        </p:nvSpPr>
        <p:spPr>
          <a:xfrm>
            <a:off x="4629150" y="1825625"/>
            <a:ext cx="3886200" cy="20986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内容占位符 4"/>
          <p:cNvSpPr>
            <a:spLocks noGrp="1"/>
          </p:cNvSpPr>
          <p:nvPr>
            <p:ph sz="quarter" idx="3"/>
          </p:nvPr>
        </p:nvSpPr>
        <p:spPr>
          <a:xfrm>
            <a:off x="4629150" y="4076700"/>
            <a:ext cx="3886200" cy="21002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6" name="日期占位符 5"/>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1702D25-FC73-4B1B-8D7D-2F520CF3DF84}" type="datetime1">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页脚占位符 6"/>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灯片编号占位符 7"/>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标题，文本与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hasCustomPrompt="1"/>
          </p:nvPr>
        </p:nvSpPr>
        <p:spPr>
          <a:xfrm>
            <a:off x="457200" y="1600200"/>
            <a:ext cx="4038600" cy="4525963"/>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48200" y="1600200"/>
            <a:ext cx="4038600" cy="4525963"/>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p:cNvSpPr>
          <p:nvPr>
            <p:ph type="dt" sz="half" idx="1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5"/>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6"/>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zh-CN" dirty="0"/>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91702D25-FC73-4B1B-8D7D-2F520CF3DF84}" type="datetime1">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7" name="日期占位符 3"/>
          <p:cNvSpPr>
            <a:spLocks noGrp="1"/>
          </p:cNvSpPr>
          <p:nvPr>
            <p:ph type="dt" sz="half" idx="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4"/>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5"/>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54296" y="1600200"/>
            <a:ext cx="4032504"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4"/>
          <p:cNvSpPr>
            <a:spLocks noGrp="1"/>
          </p:cNvSpPr>
          <p:nvPr>
            <p:ph type="dt" sz="half" idx="1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5"/>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6"/>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7"/>
          <p:cNvSpPr>
            <a:spLocks noGrp="1"/>
          </p:cNvSpPr>
          <p:nvPr>
            <p:ph type="ftr" sz="quarter" idx="1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8"/>
          <p:cNvSpPr>
            <a:spLocks noGrp="1"/>
          </p:cNvSpPr>
          <p:nvPr>
            <p:ph type="sldNum" sz="quarter" idx="1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7" name="日期占位符 2"/>
          <p:cNvSpPr>
            <a:spLocks noGrp="1"/>
          </p:cNvSpPr>
          <p:nvPr>
            <p:ph type="dt" sz="half" idx="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3"/>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4"/>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2"/>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3"/>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endParaRPr lang="zh-CN" altLang="en-US" noProof="1" smtClean="0"/>
          </a:p>
        </p:txBody>
      </p:sp>
      <p:sp>
        <p:nvSpPr>
          <p:cNvPr id="7" name="日期占位符 4"/>
          <p:cNvSpPr>
            <a:spLocks noGrp="1"/>
          </p:cNvSpPr>
          <p:nvPr>
            <p:ph type="dt" sz="half" idx="1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5"/>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6"/>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黑体" panose="02010609060101010101" pitchFamily="49" charset="-122"/>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endParaRPr lang="zh-CN" altLang="en-US" noProof="1" smtClean="0"/>
          </a:p>
        </p:txBody>
      </p:sp>
      <p:sp>
        <p:nvSpPr>
          <p:cNvPr id="7" name="日期占位符 4"/>
          <p:cNvSpPr>
            <a:spLocks noGrp="1"/>
          </p:cNvSpPr>
          <p:nvPr>
            <p:ph type="dt" sz="half" idx="12"/>
          </p:nvPr>
        </p:nvSpPr>
        <p:spPr>
          <a:xfrm>
            <a:off x="457200" y="6245225"/>
            <a:ext cx="2133600" cy="476250"/>
          </a:xfrm>
          <a:prstGeom prst="rect">
            <a:avLst/>
          </a:prstGeom>
        </p:spPr>
        <p:txBody>
          <a:bodyPr/>
          <a:lstStyle>
            <a:lvl1pPr>
              <a:defRPr>
                <a:ea typeface="黑体" panose="02010609060101010101" pitchFamily="49"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8" name="页脚占位符 5"/>
          <p:cNvSpPr>
            <a:spLocks noGrp="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9" name="灯片编号占位符 6"/>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
            <a:pPr algn="r" eaLnBrk="1" hangingPunct="1">
              <a:buNone/>
            </a:pPr>
            <a:fld id="{9A0DB2DC-4C9A-4742-B13C-FB6460FD3503}" type="slidenum">
              <a:rPr lang="en-US" altLang="en-US" dirty="0"/>
            </a:fld>
            <a:endParaRPr lang="en-US"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9874" name="标题 1025"/>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79875" name="文本占位符 1026"/>
          <p:cNvSpPr>
            <a:spLocks noGrp="1"/>
          </p:cNvSpPr>
          <p:nvPr>
            <p:ph type="body"/>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eaLnBrk="1" hangingPunct="1">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1702D25-FC73-4B1B-8D7D-2F520CF3DF84}" type="datetime1">
              <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eaLnBrk="1" hangingPunct="1">
              <a:defRPr sz="1400" noProof="1">
                <a:latin typeface="Arial" panose="020B0604020202020204" pitchFamily="34" charset="0"/>
                <a:ea typeface="黑体" panose="02010609060101010101" pitchFamily="49"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pitchFamily="49" charset="-122"/>
              <a:cs typeface="+mn-cs"/>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en-US" altLang="en-US" dirty="0">
                <a:latin typeface="Arial" panose="020B0604020202020204" pitchFamily="34" charset="0"/>
              </a:rPr>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kern="1200">
          <a:solidFill>
            <a:schemeClr val="tx2"/>
          </a:solidFill>
          <a:latin typeface="+mj-lt"/>
          <a:ea typeface="黑体" panose="02010609060101010101" pitchFamily="49" charset="-122"/>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黑体" panose="02010609060101010101" pitchFamily="49"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黑体" panose="02010609060101010101" pitchFamily="49"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黑体" panose="02010609060101010101" pitchFamily="49"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黑体" panose="02010609060101010101" pitchFamily="49" charset="-122"/>
        </a:defRPr>
      </a:lvl5pPr>
      <a:lvl6pPr marL="457200" algn="ctr" rtl="0" fontAlgn="base">
        <a:spcBef>
          <a:spcPct val="0"/>
        </a:spcBef>
        <a:spcAft>
          <a:spcPct val="0"/>
        </a:spcAft>
        <a:defRPr sz="4400">
          <a:solidFill>
            <a:schemeClr val="tx2"/>
          </a:solidFill>
          <a:latin typeface="Arial" panose="020B0604020202020204" pitchFamily="34" charset="0"/>
          <a:ea typeface="黑体" panose="02010609060101010101" pitchFamily="49" charset="-122"/>
        </a:defRPr>
      </a:lvl6pPr>
      <a:lvl7pPr marL="914400" algn="ctr" rtl="0" fontAlgn="base">
        <a:spcBef>
          <a:spcPct val="0"/>
        </a:spcBef>
        <a:spcAft>
          <a:spcPct val="0"/>
        </a:spcAft>
        <a:defRPr sz="4400">
          <a:solidFill>
            <a:schemeClr val="tx2"/>
          </a:solidFill>
          <a:latin typeface="Arial" panose="020B0604020202020204" pitchFamily="34" charset="0"/>
          <a:ea typeface="黑体" panose="02010609060101010101" pitchFamily="49" charset="-122"/>
        </a:defRPr>
      </a:lvl7pPr>
      <a:lvl8pPr marL="1371600" algn="ctr" rtl="0" fontAlgn="base">
        <a:spcBef>
          <a:spcPct val="0"/>
        </a:spcBef>
        <a:spcAft>
          <a:spcPct val="0"/>
        </a:spcAft>
        <a:defRPr sz="4400">
          <a:solidFill>
            <a:schemeClr val="tx2"/>
          </a:solidFill>
          <a:latin typeface="Arial" panose="020B0604020202020204" pitchFamily="34" charset="0"/>
          <a:ea typeface="黑体" panose="02010609060101010101" pitchFamily="49" charset="-122"/>
        </a:defRPr>
      </a:lvl8pPr>
      <a:lvl9pPr marL="1828800" algn="ctr" rtl="0" fontAlgn="base">
        <a:spcBef>
          <a:spcPct val="0"/>
        </a:spcBef>
        <a:spcAft>
          <a:spcPct val="0"/>
        </a:spcAft>
        <a:defRPr sz="4400">
          <a:solidFill>
            <a:schemeClr val="tx2"/>
          </a:solidFill>
          <a:latin typeface="Arial" panose="020B0604020202020204" pitchFamily="34" charset="0"/>
          <a:ea typeface="黑体" panose="02010609060101010101" pitchFamily="49"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黑体" panose="02010609060101010101" pitchFamily="49" charset="-122"/>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黑体" panose="02010609060101010101" pitchFamily="49" charset="-122"/>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黑体" panose="02010609060101010101" pitchFamily="49" charset="-122"/>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黑体" panose="02010609060101010101" pitchFamily="49" charset="-122"/>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黑体" panose="02010609060101010101" pitchFamily="49" charset="-122"/>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黑体" panose="02010609060101010101" pitchFamily="49" charset="-122"/>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黑体" panose="02010609060101010101" pitchFamily="49" charset="-122"/>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黑体" panose="02010609060101010101" pitchFamily="49" charset="-122"/>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黑体" panose="02010609060101010101" pitchFamily="49" charset="-122"/>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oleObject" Target="../embeddings/oleObject14.bin"/><Relationship Id="rId4" Type="http://schemas.openxmlformats.org/officeDocument/2006/relationships/image" Target="../media/image15.wmf"/><Relationship Id="rId3" Type="http://schemas.openxmlformats.org/officeDocument/2006/relationships/oleObject" Target="../embeddings/oleObject13.bin"/><Relationship Id="rId2" Type="http://schemas.openxmlformats.org/officeDocument/2006/relationships/image" Target="../media/image14.wmf"/><Relationship Id="rId1" Type="http://schemas.openxmlformats.org/officeDocument/2006/relationships/oleObject" Target="../embeddings/oleObject12.bin"/></Relationships>
</file>

<file path=ppt/slides/_rels/slide100.xml.rels><?xml version="1.0" encoding="UTF-8" standalone="yes"?>
<Relationships xmlns="http://schemas.openxmlformats.org/package/2006/relationships"><Relationship Id="rId9" Type="http://schemas.openxmlformats.org/officeDocument/2006/relationships/oleObject" Target="../embeddings/oleObject158.bin"/><Relationship Id="rId8" Type="http://schemas.openxmlformats.org/officeDocument/2006/relationships/image" Target="../media/image147.wmf"/><Relationship Id="rId7" Type="http://schemas.openxmlformats.org/officeDocument/2006/relationships/oleObject" Target="../embeddings/oleObject157.bin"/><Relationship Id="rId6" Type="http://schemas.openxmlformats.org/officeDocument/2006/relationships/image" Target="../media/image150.wmf"/><Relationship Id="rId5" Type="http://schemas.openxmlformats.org/officeDocument/2006/relationships/oleObject" Target="../embeddings/oleObject156.bin"/><Relationship Id="rId4" Type="http://schemas.openxmlformats.org/officeDocument/2006/relationships/image" Target="../media/image149.wmf"/><Relationship Id="rId3" Type="http://schemas.openxmlformats.org/officeDocument/2006/relationships/oleObject" Target="../embeddings/oleObject155.bin"/><Relationship Id="rId2" Type="http://schemas.openxmlformats.org/officeDocument/2006/relationships/image" Target="../media/image148.wmf"/><Relationship Id="rId12" Type="http://schemas.openxmlformats.org/officeDocument/2006/relationships/vmlDrawing" Target="../drawings/vmlDrawing76.vml"/><Relationship Id="rId11" Type="http://schemas.openxmlformats.org/officeDocument/2006/relationships/slideLayout" Target="../slideLayouts/slideLayout2.xml"/><Relationship Id="rId10" Type="http://schemas.openxmlformats.org/officeDocument/2006/relationships/image" Target="../media/image151.wmf"/><Relationship Id="rId1" Type="http://schemas.openxmlformats.org/officeDocument/2006/relationships/oleObject" Target="../embeddings/oleObject154.bin"/></Relationships>
</file>

<file path=ppt/slides/_rels/slide101.xml.rels><?xml version="1.0" encoding="UTF-8" standalone="yes"?>
<Relationships xmlns="http://schemas.openxmlformats.org/package/2006/relationships"><Relationship Id="rId4" Type="http://schemas.openxmlformats.org/officeDocument/2006/relationships/vmlDrawing" Target="../drawings/vmlDrawing77.vml"/><Relationship Id="rId3" Type="http://schemas.openxmlformats.org/officeDocument/2006/relationships/slideLayout" Target="../slideLayouts/slideLayout2.xml"/><Relationship Id="rId2" Type="http://schemas.openxmlformats.org/officeDocument/2006/relationships/image" Target="../media/image152.emf"/><Relationship Id="rId1" Type="http://schemas.openxmlformats.org/officeDocument/2006/relationships/oleObject" Target="../embeddings/oleObject159.bin"/></Relationships>
</file>

<file path=ppt/slides/_rels/slide11.xml.rels><?xml version="1.0" encoding="UTF-8" standalone="yes"?>
<Relationships xmlns="http://schemas.openxmlformats.org/package/2006/relationships"><Relationship Id="rId8" Type="http://schemas.openxmlformats.org/officeDocument/2006/relationships/vmlDrawing" Target="../drawings/vmlDrawing6.vml"/><Relationship Id="rId7"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oleObject" Target="../embeddings/oleObject17.bin"/><Relationship Id="rId4" Type="http://schemas.openxmlformats.org/officeDocument/2006/relationships/image" Target="../media/image17.wmf"/><Relationship Id="rId3" Type="http://schemas.openxmlformats.org/officeDocument/2006/relationships/oleObject" Target="../embeddings/oleObject16.bin"/><Relationship Id="rId2" Type="http://schemas.openxmlformats.org/officeDocument/2006/relationships/image" Target="../media/image14.wmf"/><Relationship Id="rId1" Type="http://schemas.openxmlformats.org/officeDocument/2006/relationships/oleObject" Target="../embeddings/oleObject15.bin"/></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2.xml"/><Relationship Id="rId4" Type="http://schemas.openxmlformats.org/officeDocument/2006/relationships/image" Target="../media/image20.wmf"/><Relationship Id="rId3" Type="http://schemas.openxmlformats.org/officeDocument/2006/relationships/oleObject" Target="../embeddings/oleObject19.bin"/><Relationship Id="rId2" Type="http://schemas.openxmlformats.org/officeDocument/2006/relationships/image" Target="../media/image19.wmf"/><Relationship Id="rId1" Type="http://schemas.openxmlformats.org/officeDocument/2006/relationships/oleObject" Target="../embeddings/oleObject18.bin"/></Relationships>
</file>

<file path=ppt/slides/_rels/slide13.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6.xml"/><Relationship Id="rId2" Type="http://schemas.openxmlformats.org/officeDocument/2006/relationships/image" Target="../media/image21.wmf"/><Relationship Id="rId1" Type="http://schemas.openxmlformats.org/officeDocument/2006/relationships/oleObject" Target="../embeddings/oleObject20.bin"/></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5" Type="http://schemas.openxmlformats.org/officeDocument/2006/relationships/vmlDrawing" Target="../drawings/vmlDrawing9.vml"/><Relationship Id="rId4" Type="http://schemas.openxmlformats.org/officeDocument/2006/relationships/slideLayout" Target="../slideLayouts/slideLayout2.xml"/><Relationship Id="rId3" Type="http://schemas.openxmlformats.org/officeDocument/2006/relationships/image" Target="../media/image24.wmf"/><Relationship Id="rId2" Type="http://schemas.openxmlformats.org/officeDocument/2006/relationships/oleObject" Target="../embeddings/oleObject21.bin"/><Relationship Id="rId1" Type="http://schemas.openxmlformats.org/officeDocument/2006/relationships/image" Target="../media/image23.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18.xml.rels><?xml version="1.0" encoding="UTF-8" standalone="yes"?>
<Relationships xmlns="http://schemas.openxmlformats.org/package/2006/relationships"><Relationship Id="rId6" Type="http://schemas.openxmlformats.org/officeDocument/2006/relationships/vmlDrawing" Target="../drawings/vmlDrawing10.vml"/><Relationship Id="rId5" Type="http://schemas.openxmlformats.org/officeDocument/2006/relationships/slideLayout" Target="../slideLayouts/slideLayout2.xml"/><Relationship Id="rId4" Type="http://schemas.openxmlformats.org/officeDocument/2006/relationships/image" Target="../media/image27.wmf"/><Relationship Id="rId3" Type="http://schemas.openxmlformats.org/officeDocument/2006/relationships/oleObject" Target="../embeddings/oleObject23.bin"/><Relationship Id="rId2" Type="http://schemas.openxmlformats.org/officeDocument/2006/relationships/image" Target="../media/image26.wmf"/><Relationship Id="rId1" Type="http://schemas.openxmlformats.org/officeDocument/2006/relationships/oleObject" Target="../embeddings/oleObject22.bin"/></Relationships>
</file>

<file path=ppt/slides/_rels/slide19.xml.rels><?xml version="1.0" encoding="UTF-8" standalone="yes"?>
<Relationships xmlns="http://schemas.openxmlformats.org/package/2006/relationships"><Relationship Id="rId5" Type="http://schemas.openxmlformats.org/officeDocument/2006/relationships/vmlDrawing" Target="../drawings/vmlDrawing11.vml"/><Relationship Id="rId4" Type="http://schemas.openxmlformats.org/officeDocument/2006/relationships/slideLayout" Target="../slideLayouts/slideLayout2.xml"/><Relationship Id="rId3" Type="http://schemas.openxmlformats.org/officeDocument/2006/relationships/image" Target="../media/image29.wmf"/><Relationship Id="rId2" Type="http://schemas.openxmlformats.org/officeDocument/2006/relationships/oleObject" Target="../embeddings/oleObject24.bin"/><Relationship Id="rId1" Type="http://schemas.openxmlformats.org/officeDocument/2006/relationships/image" Target="../media/image2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2.xml"/><Relationship Id="rId4" Type="http://schemas.openxmlformats.org/officeDocument/2006/relationships/image" Target="../media/image31.wmf"/><Relationship Id="rId3" Type="http://schemas.openxmlformats.org/officeDocument/2006/relationships/oleObject" Target="../embeddings/oleObject26.bin"/><Relationship Id="rId2" Type="http://schemas.openxmlformats.org/officeDocument/2006/relationships/image" Target="../media/image30.wmf"/><Relationship Id="rId1" Type="http://schemas.openxmlformats.org/officeDocument/2006/relationships/oleObject" Target="../embeddings/oleObject25.bin"/></Relationships>
</file>

<file path=ppt/slides/_rels/slide22.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2.xml"/><Relationship Id="rId2" Type="http://schemas.openxmlformats.org/officeDocument/2006/relationships/image" Target="../media/image32.emf"/><Relationship Id="rId1" Type="http://schemas.openxmlformats.org/officeDocument/2006/relationships/oleObject" Target="../embeddings/oleObject27.bin"/></Relationships>
</file>

<file path=ppt/slides/_rels/slide23.xml.rels><?xml version="1.0" encoding="UTF-8" standalone="yes"?>
<Relationships xmlns="http://schemas.openxmlformats.org/package/2006/relationships"><Relationship Id="rId6" Type="http://schemas.openxmlformats.org/officeDocument/2006/relationships/vmlDrawing" Target="../drawings/vmlDrawing14.vml"/><Relationship Id="rId5" Type="http://schemas.openxmlformats.org/officeDocument/2006/relationships/slideLayout" Target="../slideLayouts/slideLayout2.xml"/><Relationship Id="rId4" Type="http://schemas.openxmlformats.org/officeDocument/2006/relationships/image" Target="../media/image34.emf"/><Relationship Id="rId3" Type="http://schemas.openxmlformats.org/officeDocument/2006/relationships/oleObject" Target="../embeddings/oleObject29.bin"/><Relationship Id="rId2" Type="http://schemas.openxmlformats.org/officeDocument/2006/relationships/image" Target="../media/image33.wmf"/><Relationship Id="rId1" Type="http://schemas.openxmlformats.org/officeDocument/2006/relationships/oleObject" Target="../embeddings/oleObject28.bin"/></Relationships>
</file>

<file path=ppt/slides/_rels/slide24.xml.rels><?xml version="1.0" encoding="UTF-8" standalone="yes"?>
<Relationships xmlns="http://schemas.openxmlformats.org/package/2006/relationships"><Relationship Id="rId4" Type="http://schemas.openxmlformats.org/officeDocument/2006/relationships/vmlDrawing" Target="../drawings/vmlDrawing15.vml"/><Relationship Id="rId3" Type="http://schemas.openxmlformats.org/officeDocument/2006/relationships/slideLayout" Target="../slideLayouts/slideLayout2.xml"/><Relationship Id="rId2" Type="http://schemas.openxmlformats.org/officeDocument/2006/relationships/image" Target="../media/image35.emf"/><Relationship Id="rId1" Type="http://schemas.openxmlformats.org/officeDocument/2006/relationships/oleObject" Target="../embeddings/oleObject30.bin"/></Relationships>
</file>

<file path=ppt/slides/_rels/slide25.xml.rels><?xml version="1.0" encoding="UTF-8" standalone="yes"?>
<Relationships xmlns="http://schemas.openxmlformats.org/package/2006/relationships"><Relationship Id="rId4" Type="http://schemas.openxmlformats.org/officeDocument/2006/relationships/vmlDrawing" Target="../drawings/vmlDrawing16.vml"/><Relationship Id="rId3" Type="http://schemas.openxmlformats.org/officeDocument/2006/relationships/slideLayout" Target="../slideLayouts/slideLayout2.xml"/><Relationship Id="rId2" Type="http://schemas.openxmlformats.org/officeDocument/2006/relationships/image" Target="../media/image36.emf"/><Relationship Id="rId1" Type="http://schemas.openxmlformats.org/officeDocument/2006/relationships/oleObject" Target="../embeddings/oleObject31.bin"/></Relationships>
</file>

<file path=ppt/slides/_rels/slide26.xml.rels><?xml version="1.0" encoding="UTF-8" standalone="yes"?>
<Relationships xmlns="http://schemas.openxmlformats.org/package/2006/relationships"><Relationship Id="rId4" Type="http://schemas.openxmlformats.org/officeDocument/2006/relationships/vmlDrawing" Target="../drawings/vmlDrawing17.vml"/><Relationship Id="rId3" Type="http://schemas.openxmlformats.org/officeDocument/2006/relationships/slideLayout" Target="../slideLayouts/slideLayout2.xml"/><Relationship Id="rId2" Type="http://schemas.openxmlformats.org/officeDocument/2006/relationships/image" Target="../media/image37.emf"/><Relationship Id="rId1" Type="http://schemas.openxmlformats.org/officeDocument/2006/relationships/oleObject" Target="../embeddings/oleObject32.bin"/></Relationships>
</file>

<file path=ppt/slides/_rels/slide27.xml.rels><?xml version="1.0" encoding="UTF-8" standalone="yes"?>
<Relationships xmlns="http://schemas.openxmlformats.org/package/2006/relationships"><Relationship Id="rId4" Type="http://schemas.openxmlformats.org/officeDocument/2006/relationships/vmlDrawing" Target="../drawings/vmlDrawing18.vml"/><Relationship Id="rId3" Type="http://schemas.openxmlformats.org/officeDocument/2006/relationships/slideLayout" Target="../slideLayouts/slideLayout2.xml"/><Relationship Id="rId2" Type="http://schemas.openxmlformats.org/officeDocument/2006/relationships/image" Target="../media/image38.emf"/><Relationship Id="rId1" Type="http://schemas.openxmlformats.org/officeDocument/2006/relationships/oleObject" Target="../embeddings/oleObject33.bin"/></Relationships>
</file>

<file path=ppt/slides/_rels/slide28.xml.rels><?xml version="1.0" encoding="UTF-8" standalone="yes"?>
<Relationships xmlns="http://schemas.openxmlformats.org/package/2006/relationships"><Relationship Id="rId6" Type="http://schemas.openxmlformats.org/officeDocument/2006/relationships/vmlDrawing" Target="../drawings/vmlDrawing19.vml"/><Relationship Id="rId5" Type="http://schemas.openxmlformats.org/officeDocument/2006/relationships/slideLayout" Target="../slideLayouts/slideLayout2.xml"/><Relationship Id="rId4" Type="http://schemas.openxmlformats.org/officeDocument/2006/relationships/image" Target="../media/image40.wmf"/><Relationship Id="rId3" Type="http://schemas.openxmlformats.org/officeDocument/2006/relationships/oleObject" Target="../embeddings/oleObject35.bin"/><Relationship Id="rId2" Type="http://schemas.openxmlformats.org/officeDocument/2006/relationships/image" Target="../media/image39.wmf"/><Relationship Id="rId1" Type="http://schemas.openxmlformats.org/officeDocument/2006/relationships/oleObject" Target="../embeddings/oleObject34.bin"/></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vmlDrawing" Target="../drawings/vmlDrawing20.vml"/><Relationship Id="rId3" Type="http://schemas.openxmlformats.org/officeDocument/2006/relationships/slideLayout" Target="../slideLayouts/slideLayout2.xml"/><Relationship Id="rId2" Type="http://schemas.openxmlformats.org/officeDocument/2006/relationships/image" Target="../media/image41.wmf"/><Relationship Id="rId1" Type="http://schemas.openxmlformats.org/officeDocument/2006/relationships/oleObject" Target="../embeddings/oleObject36.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6" Type="http://schemas.openxmlformats.org/officeDocument/2006/relationships/vmlDrawing" Target="../drawings/vmlDrawing21.vml"/><Relationship Id="rId5" Type="http://schemas.openxmlformats.org/officeDocument/2006/relationships/slideLayout" Target="../slideLayouts/slideLayout2.xml"/><Relationship Id="rId4" Type="http://schemas.openxmlformats.org/officeDocument/2006/relationships/image" Target="../media/image43.wmf"/><Relationship Id="rId3" Type="http://schemas.openxmlformats.org/officeDocument/2006/relationships/oleObject" Target="../embeddings/oleObject38.bin"/><Relationship Id="rId2" Type="http://schemas.openxmlformats.org/officeDocument/2006/relationships/image" Target="../media/image42.wmf"/><Relationship Id="rId1" Type="http://schemas.openxmlformats.org/officeDocument/2006/relationships/oleObject" Target="../embeddings/oleObject37.bin"/></Relationships>
</file>

<file path=ppt/slides/_rels/slide31.xml.rels><?xml version="1.0" encoding="UTF-8" standalone="yes"?>
<Relationships xmlns="http://schemas.openxmlformats.org/package/2006/relationships"><Relationship Id="rId4" Type="http://schemas.openxmlformats.org/officeDocument/2006/relationships/vmlDrawing" Target="../drawings/vmlDrawing22.vml"/><Relationship Id="rId3" Type="http://schemas.openxmlformats.org/officeDocument/2006/relationships/slideLayout" Target="../slideLayouts/slideLayout2.xml"/><Relationship Id="rId2" Type="http://schemas.openxmlformats.org/officeDocument/2006/relationships/image" Target="../media/image44.wmf"/><Relationship Id="rId1" Type="http://schemas.openxmlformats.org/officeDocument/2006/relationships/oleObject" Target="../embeddings/oleObject39.bin"/></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4" Type="http://schemas.openxmlformats.org/officeDocument/2006/relationships/vmlDrawing" Target="../drawings/vmlDrawing23.vml"/><Relationship Id="rId3" Type="http://schemas.openxmlformats.org/officeDocument/2006/relationships/slideLayout" Target="../slideLayouts/slideLayout6.xml"/><Relationship Id="rId2" Type="http://schemas.openxmlformats.org/officeDocument/2006/relationships/image" Target="../media/image45.wmf"/><Relationship Id="rId1" Type="http://schemas.openxmlformats.org/officeDocument/2006/relationships/oleObject" Target="../embeddings/oleObject40.bin"/></Relationships>
</file>

<file path=ppt/slides/_rels/slide34.xml.rels><?xml version="1.0" encoding="UTF-8" standalone="yes"?>
<Relationships xmlns="http://schemas.openxmlformats.org/package/2006/relationships"><Relationship Id="rId4" Type="http://schemas.openxmlformats.org/officeDocument/2006/relationships/vmlDrawing" Target="../drawings/vmlDrawing24.vml"/><Relationship Id="rId3" Type="http://schemas.openxmlformats.org/officeDocument/2006/relationships/slideLayout" Target="../slideLayouts/slideLayout6.xml"/><Relationship Id="rId2" Type="http://schemas.openxmlformats.org/officeDocument/2006/relationships/image" Target="../media/image46.wmf"/><Relationship Id="rId1" Type="http://schemas.openxmlformats.org/officeDocument/2006/relationships/oleObject" Target="../embeddings/oleObject41.bin"/></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7.jpeg"/></Relationships>
</file>

<file path=ppt/slides/_rels/slide36.xml.rels><?xml version="1.0" encoding="UTF-8" standalone="yes"?>
<Relationships xmlns="http://schemas.openxmlformats.org/package/2006/relationships"><Relationship Id="rId4" Type="http://schemas.openxmlformats.org/officeDocument/2006/relationships/vmlDrawing" Target="../drawings/vmlDrawing25.vml"/><Relationship Id="rId3" Type="http://schemas.openxmlformats.org/officeDocument/2006/relationships/slideLayout" Target="../slideLayouts/slideLayout6.xml"/><Relationship Id="rId2" Type="http://schemas.openxmlformats.org/officeDocument/2006/relationships/image" Target="../media/image48.wmf"/><Relationship Id="rId1" Type="http://schemas.openxmlformats.org/officeDocument/2006/relationships/oleObject" Target="../embeddings/oleObject42.bin"/></Relationships>
</file>

<file path=ppt/slides/_rels/slide37.xml.rels><?xml version="1.0" encoding="UTF-8" standalone="yes"?>
<Relationships xmlns="http://schemas.openxmlformats.org/package/2006/relationships"><Relationship Id="rId4" Type="http://schemas.openxmlformats.org/officeDocument/2006/relationships/vmlDrawing" Target="../drawings/vmlDrawing26.vml"/><Relationship Id="rId3" Type="http://schemas.openxmlformats.org/officeDocument/2006/relationships/slideLayout" Target="../slideLayouts/slideLayout6.xml"/><Relationship Id="rId2" Type="http://schemas.openxmlformats.org/officeDocument/2006/relationships/image" Target="../media/image49.wmf"/><Relationship Id="rId1" Type="http://schemas.openxmlformats.org/officeDocument/2006/relationships/oleObject" Target="../embeddings/oleObject43.bin"/></Relationships>
</file>

<file path=ppt/slides/_rels/slide38.xml.rels><?xml version="1.0" encoding="UTF-8" standalone="yes"?>
<Relationships xmlns="http://schemas.openxmlformats.org/package/2006/relationships"><Relationship Id="rId4" Type="http://schemas.openxmlformats.org/officeDocument/2006/relationships/vmlDrawing" Target="../drawings/vmlDrawing27.vml"/><Relationship Id="rId3" Type="http://schemas.openxmlformats.org/officeDocument/2006/relationships/slideLayout" Target="../slideLayouts/slideLayout6.xml"/><Relationship Id="rId2" Type="http://schemas.openxmlformats.org/officeDocument/2006/relationships/image" Target="../media/image50.wmf"/><Relationship Id="rId1" Type="http://schemas.openxmlformats.org/officeDocument/2006/relationships/oleObject" Target="../embeddings/oleObject44.bin"/></Relationships>
</file>

<file path=ppt/slides/_rels/slide39.xml.rels><?xml version="1.0" encoding="UTF-8" standalone="yes"?>
<Relationships xmlns="http://schemas.openxmlformats.org/package/2006/relationships"><Relationship Id="rId4" Type="http://schemas.openxmlformats.org/officeDocument/2006/relationships/vmlDrawing" Target="../drawings/vmlDrawing28.vml"/><Relationship Id="rId3" Type="http://schemas.openxmlformats.org/officeDocument/2006/relationships/slideLayout" Target="../slideLayouts/slideLayout6.xml"/><Relationship Id="rId2" Type="http://schemas.openxmlformats.org/officeDocument/2006/relationships/image" Target="../media/image51.wmf"/><Relationship Id="rId1" Type="http://schemas.openxmlformats.org/officeDocument/2006/relationships/oleObject" Target="../embeddings/oleObject45.bin"/></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wmf"/><Relationship Id="rId7" Type="http://schemas.openxmlformats.org/officeDocument/2006/relationships/oleObject" Target="../embeddings/oleObject4.bin"/><Relationship Id="rId6" Type="http://schemas.openxmlformats.org/officeDocument/2006/relationships/image" Target="../media/image3.wmf"/><Relationship Id="rId5" Type="http://schemas.openxmlformats.org/officeDocument/2006/relationships/oleObject" Target="../embeddings/oleObject3.bin"/><Relationship Id="rId4" Type="http://schemas.openxmlformats.org/officeDocument/2006/relationships/image" Target="../media/image2.wmf"/><Relationship Id="rId3" Type="http://schemas.openxmlformats.org/officeDocument/2006/relationships/oleObject" Target="../embeddings/oleObject2.bin"/><Relationship Id="rId2" Type="http://schemas.openxmlformats.org/officeDocument/2006/relationships/image" Target="../media/image1.wmf"/><Relationship Id="rId10" Type="http://schemas.openxmlformats.org/officeDocument/2006/relationships/vmlDrawing" Target="../drawings/vmlDrawing1.vml"/><Relationship Id="rId1"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4" Type="http://schemas.openxmlformats.org/officeDocument/2006/relationships/vmlDrawing" Target="../drawings/vmlDrawing29.vml"/><Relationship Id="rId3" Type="http://schemas.openxmlformats.org/officeDocument/2006/relationships/slideLayout" Target="../slideLayouts/slideLayout6.xml"/><Relationship Id="rId2" Type="http://schemas.openxmlformats.org/officeDocument/2006/relationships/image" Target="../media/image52.wmf"/><Relationship Id="rId1" Type="http://schemas.openxmlformats.org/officeDocument/2006/relationships/oleObject" Target="../embeddings/oleObject46.bin"/></Relationships>
</file>

<file path=ppt/slides/_rels/slide41.xml.rels><?xml version="1.0" encoding="UTF-8" standalone="yes"?>
<Relationships xmlns="http://schemas.openxmlformats.org/package/2006/relationships"><Relationship Id="rId4" Type="http://schemas.openxmlformats.org/officeDocument/2006/relationships/vmlDrawing" Target="../drawings/vmlDrawing30.vml"/><Relationship Id="rId3" Type="http://schemas.openxmlformats.org/officeDocument/2006/relationships/slideLayout" Target="../slideLayouts/slideLayout6.xml"/><Relationship Id="rId2" Type="http://schemas.openxmlformats.org/officeDocument/2006/relationships/image" Target="../media/image53.wmf"/><Relationship Id="rId1" Type="http://schemas.openxmlformats.org/officeDocument/2006/relationships/oleObject" Target="../embeddings/oleObject47.bin"/></Relationships>
</file>

<file path=ppt/slides/_rels/slide42.xml.rels><?xml version="1.0" encoding="UTF-8" standalone="yes"?>
<Relationships xmlns="http://schemas.openxmlformats.org/package/2006/relationships"><Relationship Id="rId4" Type="http://schemas.openxmlformats.org/officeDocument/2006/relationships/vmlDrawing" Target="../drawings/vmlDrawing31.vml"/><Relationship Id="rId3" Type="http://schemas.openxmlformats.org/officeDocument/2006/relationships/slideLayout" Target="../slideLayouts/slideLayout6.xml"/><Relationship Id="rId2" Type="http://schemas.openxmlformats.org/officeDocument/2006/relationships/image" Target="../media/image54.wmf"/><Relationship Id="rId1" Type="http://schemas.openxmlformats.org/officeDocument/2006/relationships/oleObject" Target="../embeddings/oleObject48.bin"/></Relationships>
</file>

<file path=ppt/slides/_rels/slide43.xml.rels><?xml version="1.0" encoding="UTF-8" standalone="yes"?>
<Relationships xmlns="http://schemas.openxmlformats.org/package/2006/relationships"><Relationship Id="rId4" Type="http://schemas.openxmlformats.org/officeDocument/2006/relationships/vmlDrawing" Target="../drawings/vmlDrawing32.vml"/><Relationship Id="rId3" Type="http://schemas.openxmlformats.org/officeDocument/2006/relationships/slideLayout" Target="../slideLayouts/slideLayout6.xml"/><Relationship Id="rId2" Type="http://schemas.openxmlformats.org/officeDocument/2006/relationships/image" Target="../media/image55.wmf"/><Relationship Id="rId1" Type="http://schemas.openxmlformats.org/officeDocument/2006/relationships/oleObject" Target="../embeddings/oleObject49.bin"/></Relationships>
</file>

<file path=ppt/slides/_rels/slide44.xml.rels><?xml version="1.0" encoding="UTF-8" standalone="yes"?>
<Relationships xmlns="http://schemas.openxmlformats.org/package/2006/relationships"><Relationship Id="rId4" Type="http://schemas.openxmlformats.org/officeDocument/2006/relationships/vmlDrawing" Target="../drawings/vmlDrawing33.vml"/><Relationship Id="rId3" Type="http://schemas.openxmlformats.org/officeDocument/2006/relationships/slideLayout" Target="../slideLayouts/slideLayout6.xml"/><Relationship Id="rId2" Type="http://schemas.openxmlformats.org/officeDocument/2006/relationships/image" Target="../media/image56.wmf"/><Relationship Id="rId1" Type="http://schemas.openxmlformats.org/officeDocument/2006/relationships/oleObject" Target="../embeddings/oleObject50.bin"/></Relationships>
</file>

<file path=ppt/slides/_rels/slide45.xml.rels><?xml version="1.0" encoding="UTF-8" standalone="yes"?>
<Relationships xmlns="http://schemas.openxmlformats.org/package/2006/relationships"><Relationship Id="rId4" Type="http://schemas.openxmlformats.org/officeDocument/2006/relationships/vmlDrawing" Target="../drawings/vmlDrawing34.vml"/><Relationship Id="rId3" Type="http://schemas.openxmlformats.org/officeDocument/2006/relationships/slideLayout" Target="../slideLayouts/slideLayout6.xml"/><Relationship Id="rId2" Type="http://schemas.openxmlformats.org/officeDocument/2006/relationships/image" Target="../media/image57.wmf"/><Relationship Id="rId1" Type="http://schemas.openxmlformats.org/officeDocument/2006/relationships/oleObject" Target="../embeddings/oleObject51.bin"/></Relationships>
</file>

<file path=ppt/slides/_rels/slide46.xml.rels><?xml version="1.0" encoding="UTF-8" standalone="yes"?>
<Relationships xmlns="http://schemas.openxmlformats.org/package/2006/relationships"><Relationship Id="rId4" Type="http://schemas.openxmlformats.org/officeDocument/2006/relationships/vmlDrawing" Target="../drawings/vmlDrawing35.vml"/><Relationship Id="rId3" Type="http://schemas.openxmlformats.org/officeDocument/2006/relationships/slideLayout" Target="../slideLayouts/slideLayout6.xml"/><Relationship Id="rId2" Type="http://schemas.openxmlformats.org/officeDocument/2006/relationships/image" Target="../media/image58.wmf"/><Relationship Id="rId1" Type="http://schemas.openxmlformats.org/officeDocument/2006/relationships/oleObject" Target="../embeddings/oleObject52.bin"/></Relationships>
</file>

<file path=ppt/slides/_rels/slide47.xml.rels><?xml version="1.0" encoding="UTF-8" standalone="yes"?>
<Relationships xmlns="http://schemas.openxmlformats.org/package/2006/relationships"><Relationship Id="rId4" Type="http://schemas.openxmlformats.org/officeDocument/2006/relationships/vmlDrawing" Target="../drawings/vmlDrawing36.vml"/><Relationship Id="rId3" Type="http://schemas.openxmlformats.org/officeDocument/2006/relationships/slideLayout" Target="../slideLayouts/slideLayout6.xml"/><Relationship Id="rId2" Type="http://schemas.openxmlformats.org/officeDocument/2006/relationships/image" Target="../media/image59.wmf"/><Relationship Id="rId1" Type="http://schemas.openxmlformats.org/officeDocument/2006/relationships/oleObject" Target="../embeddings/oleObject53.bin"/></Relationships>
</file>

<file path=ppt/slides/_rels/slide48.xml.rels><?xml version="1.0" encoding="UTF-8" standalone="yes"?>
<Relationships xmlns="http://schemas.openxmlformats.org/package/2006/relationships"><Relationship Id="rId4" Type="http://schemas.openxmlformats.org/officeDocument/2006/relationships/vmlDrawing" Target="../drawings/vmlDrawing37.vml"/><Relationship Id="rId3" Type="http://schemas.openxmlformats.org/officeDocument/2006/relationships/slideLayout" Target="../slideLayouts/slideLayout6.xml"/><Relationship Id="rId2" Type="http://schemas.openxmlformats.org/officeDocument/2006/relationships/image" Target="../media/image60.wmf"/><Relationship Id="rId1" Type="http://schemas.openxmlformats.org/officeDocument/2006/relationships/oleObject" Target="../embeddings/oleObject54.bin"/></Relationships>
</file>

<file path=ppt/slides/_rels/slide49.xml.rels><?xml version="1.0" encoding="UTF-8" standalone="yes"?>
<Relationships xmlns="http://schemas.openxmlformats.org/package/2006/relationships"><Relationship Id="rId4" Type="http://schemas.openxmlformats.org/officeDocument/2006/relationships/vmlDrawing" Target="../drawings/vmlDrawing38.vml"/><Relationship Id="rId3" Type="http://schemas.openxmlformats.org/officeDocument/2006/relationships/slideLayout" Target="../slideLayouts/slideLayout6.xml"/><Relationship Id="rId2" Type="http://schemas.openxmlformats.org/officeDocument/2006/relationships/image" Target="../media/image61.wmf"/><Relationship Id="rId1" Type="http://schemas.openxmlformats.org/officeDocument/2006/relationships/oleObject" Target="../embeddings/oleObject55.bin"/></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5.wmf"/><Relationship Id="rId1" Type="http://schemas.openxmlformats.org/officeDocument/2006/relationships/oleObject" Target="../embeddings/oleObject5.bin"/></Relationships>
</file>

<file path=ppt/slides/_rels/slide50.xml.rels><?xml version="1.0" encoding="UTF-8" standalone="yes"?>
<Relationships xmlns="http://schemas.openxmlformats.org/package/2006/relationships"><Relationship Id="rId4" Type="http://schemas.openxmlformats.org/officeDocument/2006/relationships/vmlDrawing" Target="../drawings/vmlDrawing39.vml"/><Relationship Id="rId3" Type="http://schemas.openxmlformats.org/officeDocument/2006/relationships/slideLayout" Target="../slideLayouts/slideLayout6.xml"/><Relationship Id="rId2" Type="http://schemas.openxmlformats.org/officeDocument/2006/relationships/image" Target="../media/image62.wmf"/><Relationship Id="rId1" Type="http://schemas.openxmlformats.org/officeDocument/2006/relationships/oleObject" Target="../embeddings/oleObject56.bin"/></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4" Type="http://schemas.openxmlformats.org/officeDocument/2006/relationships/vmlDrawing" Target="../drawings/vmlDrawing40.vml"/><Relationship Id="rId3" Type="http://schemas.openxmlformats.org/officeDocument/2006/relationships/slideLayout" Target="../slideLayouts/slideLayout6.xml"/><Relationship Id="rId2" Type="http://schemas.openxmlformats.org/officeDocument/2006/relationships/image" Target="../media/image63.wmf"/><Relationship Id="rId1" Type="http://schemas.openxmlformats.org/officeDocument/2006/relationships/oleObject" Target="../embeddings/oleObject57.bin"/></Relationships>
</file>

<file path=ppt/slides/_rels/slide55.xml.rels><?xml version="1.0" encoding="UTF-8" standalone="yes"?>
<Relationships xmlns="http://schemas.openxmlformats.org/package/2006/relationships"><Relationship Id="rId8" Type="http://schemas.openxmlformats.org/officeDocument/2006/relationships/vmlDrawing" Target="../drawings/vmlDrawing41.vml"/><Relationship Id="rId7" Type="http://schemas.openxmlformats.org/officeDocument/2006/relationships/slideLayout" Target="../slideLayouts/slideLayout2.xml"/><Relationship Id="rId6" Type="http://schemas.openxmlformats.org/officeDocument/2006/relationships/image" Target="../media/image64.wmf"/><Relationship Id="rId5" Type="http://schemas.openxmlformats.org/officeDocument/2006/relationships/oleObject" Target="../embeddings/oleObject60.bin"/><Relationship Id="rId4" Type="http://schemas.openxmlformats.org/officeDocument/2006/relationships/image" Target="../media/image43.wmf"/><Relationship Id="rId3" Type="http://schemas.openxmlformats.org/officeDocument/2006/relationships/oleObject" Target="../embeddings/oleObject59.bin"/><Relationship Id="rId2" Type="http://schemas.openxmlformats.org/officeDocument/2006/relationships/image" Target="../media/image42.wmf"/><Relationship Id="rId1" Type="http://schemas.openxmlformats.org/officeDocument/2006/relationships/oleObject" Target="../embeddings/oleObject58.bin"/></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vmlDrawing" Target="../drawings/vmlDrawing42.vml"/><Relationship Id="rId7" Type="http://schemas.openxmlformats.org/officeDocument/2006/relationships/slideLayout" Target="../slideLayouts/slideLayout2.xml"/><Relationship Id="rId6" Type="http://schemas.openxmlformats.org/officeDocument/2006/relationships/image" Target="../media/image44.wmf"/><Relationship Id="rId5" Type="http://schemas.openxmlformats.org/officeDocument/2006/relationships/oleObject" Target="../embeddings/oleObject63.bin"/><Relationship Id="rId4" Type="http://schemas.openxmlformats.org/officeDocument/2006/relationships/image" Target="../media/image66.wmf"/><Relationship Id="rId3" Type="http://schemas.openxmlformats.org/officeDocument/2006/relationships/oleObject" Target="../embeddings/oleObject62.bin"/><Relationship Id="rId2" Type="http://schemas.openxmlformats.org/officeDocument/2006/relationships/image" Target="../media/image65.wmf"/><Relationship Id="rId1" Type="http://schemas.openxmlformats.org/officeDocument/2006/relationships/oleObject" Target="../embeddings/oleObject61.bin"/></Relationships>
</file>

<file path=ppt/slides/_rels/slide59.xml.rels><?xml version="1.0" encoding="UTF-8" standalone="yes"?>
<Relationships xmlns="http://schemas.openxmlformats.org/package/2006/relationships"><Relationship Id="rId9" Type="http://schemas.openxmlformats.org/officeDocument/2006/relationships/oleObject" Target="../embeddings/oleObject68.bin"/><Relationship Id="rId8" Type="http://schemas.openxmlformats.org/officeDocument/2006/relationships/image" Target="../media/image70.wmf"/><Relationship Id="rId7" Type="http://schemas.openxmlformats.org/officeDocument/2006/relationships/oleObject" Target="../embeddings/oleObject67.bin"/><Relationship Id="rId6" Type="http://schemas.openxmlformats.org/officeDocument/2006/relationships/image" Target="../media/image69.wmf"/><Relationship Id="rId5" Type="http://schemas.openxmlformats.org/officeDocument/2006/relationships/oleObject" Target="../embeddings/oleObject66.bin"/><Relationship Id="rId4" Type="http://schemas.openxmlformats.org/officeDocument/2006/relationships/image" Target="../media/image68.wmf"/><Relationship Id="rId3" Type="http://schemas.openxmlformats.org/officeDocument/2006/relationships/oleObject" Target="../embeddings/oleObject65.bin"/><Relationship Id="rId2" Type="http://schemas.openxmlformats.org/officeDocument/2006/relationships/image" Target="../media/image67.wmf"/><Relationship Id="rId12" Type="http://schemas.openxmlformats.org/officeDocument/2006/relationships/vmlDrawing" Target="../drawings/vmlDrawing43.vml"/><Relationship Id="rId11" Type="http://schemas.openxmlformats.org/officeDocument/2006/relationships/slideLayout" Target="../slideLayouts/slideLayout2.xml"/><Relationship Id="rId10" Type="http://schemas.openxmlformats.org/officeDocument/2006/relationships/image" Target="../media/image71.wmf"/><Relationship Id="rId1" Type="http://schemas.openxmlformats.org/officeDocument/2006/relationships/oleObject" Target="../embeddings/oleObject64.bin"/></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9.emf"/><Relationship Id="rId7" Type="http://schemas.openxmlformats.org/officeDocument/2006/relationships/oleObject" Target="../embeddings/oleObject9.bin"/><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image" Target="../media/image7.emf"/><Relationship Id="rId3" Type="http://schemas.openxmlformats.org/officeDocument/2006/relationships/oleObject" Target="../embeddings/oleObject7.bin"/><Relationship Id="rId2" Type="http://schemas.openxmlformats.org/officeDocument/2006/relationships/image" Target="../media/image6.emf"/><Relationship Id="rId10" Type="http://schemas.openxmlformats.org/officeDocument/2006/relationships/vmlDrawing" Target="../drawings/vmlDrawing3.vml"/><Relationship Id="rId1" Type="http://schemas.openxmlformats.org/officeDocument/2006/relationships/oleObject" Target="../embeddings/oleObject6.bin"/></Relationships>
</file>

<file path=ppt/slides/_rels/slide60.xml.rels><?xml version="1.0" encoding="UTF-8" standalone="yes"?>
<Relationships xmlns="http://schemas.openxmlformats.org/package/2006/relationships"><Relationship Id="rId4" Type="http://schemas.openxmlformats.org/officeDocument/2006/relationships/vmlDrawing" Target="../drawings/vmlDrawing44.vml"/><Relationship Id="rId3" Type="http://schemas.openxmlformats.org/officeDocument/2006/relationships/slideLayout" Target="../slideLayouts/slideLayout2.xml"/><Relationship Id="rId2" Type="http://schemas.openxmlformats.org/officeDocument/2006/relationships/image" Target="../media/image72.emf"/><Relationship Id="rId1" Type="http://schemas.openxmlformats.org/officeDocument/2006/relationships/oleObject" Target="../embeddings/oleObject69.bin"/></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8" Type="http://schemas.openxmlformats.org/officeDocument/2006/relationships/vmlDrawing" Target="../drawings/vmlDrawing45.vml"/><Relationship Id="rId7" Type="http://schemas.openxmlformats.org/officeDocument/2006/relationships/slideLayout" Target="../slideLayouts/slideLayout2.xml"/><Relationship Id="rId6" Type="http://schemas.openxmlformats.org/officeDocument/2006/relationships/image" Target="../media/image75.wmf"/><Relationship Id="rId5" Type="http://schemas.openxmlformats.org/officeDocument/2006/relationships/oleObject" Target="../embeddings/oleObject72.bin"/><Relationship Id="rId4" Type="http://schemas.openxmlformats.org/officeDocument/2006/relationships/image" Target="../media/image74.wmf"/><Relationship Id="rId3" Type="http://schemas.openxmlformats.org/officeDocument/2006/relationships/oleObject" Target="../embeddings/oleObject71.bin"/><Relationship Id="rId2" Type="http://schemas.openxmlformats.org/officeDocument/2006/relationships/image" Target="../media/image73.wmf"/><Relationship Id="rId1" Type="http://schemas.openxmlformats.org/officeDocument/2006/relationships/oleObject" Target="../embeddings/oleObject70.bin"/></Relationships>
</file>

<file path=ppt/slides/_rels/slide63.xml.rels><?xml version="1.0" encoding="UTF-8" standalone="yes"?>
<Relationships xmlns="http://schemas.openxmlformats.org/package/2006/relationships"><Relationship Id="rId9" Type="http://schemas.openxmlformats.org/officeDocument/2006/relationships/oleObject" Target="../embeddings/oleObject77.bin"/><Relationship Id="rId8" Type="http://schemas.openxmlformats.org/officeDocument/2006/relationships/image" Target="../media/image79.wmf"/><Relationship Id="rId7" Type="http://schemas.openxmlformats.org/officeDocument/2006/relationships/oleObject" Target="../embeddings/oleObject76.bin"/><Relationship Id="rId6" Type="http://schemas.openxmlformats.org/officeDocument/2006/relationships/image" Target="../media/image78.wmf"/><Relationship Id="rId5" Type="http://schemas.openxmlformats.org/officeDocument/2006/relationships/oleObject" Target="../embeddings/oleObject75.bin"/><Relationship Id="rId4" Type="http://schemas.openxmlformats.org/officeDocument/2006/relationships/image" Target="../media/image77.wmf"/><Relationship Id="rId3" Type="http://schemas.openxmlformats.org/officeDocument/2006/relationships/oleObject" Target="../embeddings/oleObject74.bin"/><Relationship Id="rId2" Type="http://schemas.openxmlformats.org/officeDocument/2006/relationships/image" Target="../media/image76.wmf"/><Relationship Id="rId12" Type="http://schemas.openxmlformats.org/officeDocument/2006/relationships/vmlDrawing" Target="../drawings/vmlDrawing46.vml"/><Relationship Id="rId11" Type="http://schemas.openxmlformats.org/officeDocument/2006/relationships/slideLayout" Target="../slideLayouts/slideLayout2.xml"/><Relationship Id="rId10" Type="http://schemas.openxmlformats.org/officeDocument/2006/relationships/image" Target="../media/image71.wmf"/><Relationship Id="rId1" Type="http://schemas.openxmlformats.org/officeDocument/2006/relationships/oleObject" Target="../embeddings/oleObject73.bin"/></Relationships>
</file>

<file path=ppt/slides/_rels/slide64.xml.rels><?xml version="1.0" encoding="UTF-8" standalone="yes"?>
<Relationships xmlns="http://schemas.openxmlformats.org/package/2006/relationships"><Relationship Id="rId4" Type="http://schemas.openxmlformats.org/officeDocument/2006/relationships/vmlDrawing" Target="../drawings/vmlDrawing47.vml"/><Relationship Id="rId3" Type="http://schemas.openxmlformats.org/officeDocument/2006/relationships/slideLayout" Target="../slideLayouts/slideLayout6.xml"/><Relationship Id="rId2" Type="http://schemas.openxmlformats.org/officeDocument/2006/relationships/image" Target="../media/image80.wmf"/><Relationship Id="rId1" Type="http://schemas.openxmlformats.org/officeDocument/2006/relationships/oleObject" Target="../embeddings/oleObject78.bin"/></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4" Type="http://schemas.openxmlformats.org/officeDocument/2006/relationships/vmlDrawing" Target="../drawings/vmlDrawing48.vml"/><Relationship Id="rId3" Type="http://schemas.openxmlformats.org/officeDocument/2006/relationships/slideLayout" Target="../slideLayouts/slideLayout6.xml"/><Relationship Id="rId2" Type="http://schemas.openxmlformats.org/officeDocument/2006/relationships/image" Target="../media/image81.wmf"/><Relationship Id="rId1" Type="http://schemas.openxmlformats.org/officeDocument/2006/relationships/oleObject" Target="../embeddings/oleObject79.bin"/></Relationships>
</file>

<file path=ppt/slides/_rels/slide67.xml.rels><?xml version="1.0" encoding="UTF-8" standalone="yes"?>
<Relationships xmlns="http://schemas.openxmlformats.org/package/2006/relationships"><Relationship Id="rId4" Type="http://schemas.openxmlformats.org/officeDocument/2006/relationships/vmlDrawing" Target="../drawings/vmlDrawing49.vml"/><Relationship Id="rId3" Type="http://schemas.openxmlformats.org/officeDocument/2006/relationships/slideLayout" Target="../slideLayouts/slideLayout6.xml"/><Relationship Id="rId2" Type="http://schemas.openxmlformats.org/officeDocument/2006/relationships/image" Target="../media/image82.wmf"/><Relationship Id="rId1" Type="http://schemas.openxmlformats.org/officeDocument/2006/relationships/oleObject" Target="../embeddings/oleObject80.bin"/></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3.jpeg"/></Relationships>
</file>

<file path=ppt/slides/_rels/slide69.xml.rels><?xml version="1.0" encoding="UTF-8" standalone="yes"?>
<Relationships xmlns="http://schemas.openxmlformats.org/package/2006/relationships"><Relationship Id="rId4" Type="http://schemas.openxmlformats.org/officeDocument/2006/relationships/vmlDrawing" Target="../drawings/vmlDrawing50.vml"/><Relationship Id="rId3" Type="http://schemas.openxmlformats.org/officeDocument/2006/relationships/slideLayout" Target="../slideLayouts/slideLayout6.xml"/><Relationship Id="rId2" Type="http://schemas.openxmlformats.org/officeDocument/2006/relationships/image" Target="../media/image84.wmf"/><Relationship Id="rId1" Type="http://schemas.openxmlformats.org/officeDocument/2006/relationships/oleObject" Target="../embeddings/oleObject81.bin"/></Relationships>
</file>

<file path=ppt/slides/_rels/slide7.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2.xml"/><Relationship Id="rId4" Type="http://schemas.openxmlformats.org/officeDocument/2006/relationships/image" Target="../media/image11.wmf"/><Relationship Id="rId3" Type="http://schemas.openxmlformats.org/officeDocument/2006/relationships/oleObject" Target="../embeddings/oleObject11.bin"/><Relationship Id="rId2" Type="http://schemas.openxmlformats.org/officeDocument/2006/relationships/image" Target="../media/image10.wmf"/><Relationship Id="rId1" Type="http://schemas.openxmlformats.org/officeDocument/2006/relationships/oleObject" Target="../embeddings/oleObject10.bin"/></Relationships>
</file>

<file path=ppt/slides/_rels/slide70.xml.rels><?xml version="1.0" encoding="UTF-8" standalone="yes"?>
<Relationships xmlns="http://schemas.openxmlformats.org/package/2006/relationships"><Relationship Id="rId4" Type="http://schemas.openxmlformats.org/officeDocument/2006/relationships/vmlDrawing" Target="../drawings/vmlDrawing51.vml"/><Relationship Id="rId3" Type="http://schemas.openxmlformats.org/officeDocument/2006/relationships/slideLayout" Target="../slideLayouts/slideLayout6.xml"/><Relationship Id="rId2" Type="http://schemas.openxmlformats.org/officeDocument/2006/relationships/image" Target="../media/image85.wmf"/><Relationship Id="rId1" Type="http://schemas.openxmlformats.org/officeDocument/2006/relationships/oleObject" Target="../embeddings/oleObject82.bin"/></Relationships>
</file>

<file path=ppt/slides/_rels/slide71.xml.rels><?xml version="1.0" encoding="UTF-8" standalone="yes"?>
<Relationships xmlns="http://schemas.openxmlformats.org/package/2006/relationships"><Relationship Id="rId8" Type="http://schemas.openxmlformats.org/officeDocument/2006/relationships/vmlDrawing" Target="../drawings/vmlDrawing52.vml"/><Relationship Id="rId7" Type="http://schemas.openxmlformats.org/officeDocument/2006/relationships/slideLayout" Target="../slideLayouts/slideLayout12.xml"/><Relationship Id="rId6" Type="http://schemas.openxmlformats.org/officeDocument/2006/relationships/image" Target="../media/image88.wmf"/><Relationship Id="rId5" Type="http://schemas.openxmlformats.org/officeDocument/2006/relationships/oleObject" Target="../embeddings/oleObject85.bin"/><Relationship Id="rId4" Type="http://schemas.openxmlformats.org/officeDocument/2006/relationships/image" Target="../media/image87.wmf"/><Relationship Id="rId3" Type="http://schemas.openxmlformats.org/officeDocument/2006/relationships/oleObject" Target="../embeddings/oleObject84.bin"/><Relationship Id="rId2" Type="http://schemas.openxmlformats.org/officeDocument/2006/relationships/image" Target="../media/image86.wmf"/><Relationship Id="rId1" Type="http://schemas.openxmlformats.org/officeDocument/2006/relationships/oleObject" Target="../embeddings/oleObject83.bin"/></Relationships>
</file>

<file path=ppt/slides/_rels/slide72.xml.rels><?xml version="1.0" encoding="UTF-8" standalone="yes"?>
<Relationships xmlns="http://schemas.openxmlformats.org/package/2006/relationships"><Relationship Id="rId8" Type="http://schemas.openxmlformats.org/officeDocument/2006/relationships/vmlDrawing" Target="../drawings/vmlDrawing53.vml"/><Relationship Id="rId7" Type="http://schemas.openxmlformats.org/officeDocument/2006/relationships/slideLayout" Target="../slideLayouts/slideLayout2.xml"/><Relationship Id="rId6" Type="http://schemas.openxmlformats.org/officeDocument/2006/relationships/image" Target="../media/image64.wmf"/><Relationship Id="rId5" Type="http://schemas.openxmlformats.org/officeDocument/2006/relationships/oleObject" Target="../embeddings/oleObject88.bin"/><Relationship Id="rId4" Type="http://schemas.openxmlformats.org/officeDocument/2006/relationships/image" Target="../media/image43.wmf"/><Relationship Id="rId3" Type="http://schemas.openxmlformats.org/officeDocument/2006/relationships/oleObject" Target="../embeddings/oleObject87.bin"/><Relationship Id="rId2" Type="http://schemas.openxmlformats.org/officeDocument/2006/relationships/image" Target="../media/image42.wmf"/><Relationship Id="rId1" Type="http://schemas.openxmlformats.org/officeDocument/2006/relationships/oleObject" Target="../embeddings/oleObject86.bin"/></Relationships>
</file>

<file path=ppt/slides/_rels/slide73.xml.rels><?xml version="1.0" encoding="UTF-8" standalone="yes"?>
<Relationships xmlns="http://schemas.openxmlformats.org/package/2006/relationships"><Relationship Id="rId8" Type="http://schemas.openxmlformats.org/officeDocument/2006/relationships/vmlDrawing" Target="../drawings/vmlDrawing54.vml"/><Relationship Id="rId7" Type="http://schemas.openxmlformats.org/officeDocument/2006/relationships/slideLayout" Target="../slideLayouts/slideLayout12.xml"/><Relationship Id="rId6" Type="http://schemas.openxmlformats.org/officeDocument/2006/relationships/image" Target="../media/image91.wmf"/><Relationship Id="rId5" Type="http://schemas.openxmlformats.org/officeDocument/2006/relationships/oleObject" Target="../embeddings/oleObject91.bin"/><Relationship Id="rId4" Type="http://schemas.openxmlformats.org/officeDocument/2006/relationships/image" Target="../media/image90.wmf"/><Relationship Id="rId3" Type="http://schemas.openxmlformats.org/officeDocument/2006/relationships/oleObject" Target="../embeddings/oleObject90.bin"/><Relationship Id="rId2" Type="http://schemas.openxmlformats.org/officeDocument/2006/relationships/image" Target="../media/image89.wmf"/><Relationship Id="rId1" Type="http://schemas.openxmlformats.org/officeDocument/2006/relationships/oleObject" Target="../embeddings/oleObject89.bin"/></Relationships>
</file>

<file path=ppt/slides/_rels/slide74.xml.rels><?xml version="1.0" encoding="UTF-8" standalone="yes"?>
<Relationships xmlns="http://schemas.openxmlformats.org/package/2006/relationships"><Relationship Id="rId6" Type="http://schemas.openxmlformats.org/officeDocument/2006/relationships/vmlDrawing" Target="../drawings/vmlDrawing55.vml"/><Relationship Id="rId5" Type="http://schemas.openxmlformats.org/officeDocument/2006/relationships/slideLayout" Target="../slideLayouts/slideLayout12.xml"/><Relationship Id="rId4" Type="http://schemas.openxmlformats.org/officeDocument/2006/relationships/image" Target="../media/image93.wmf"/><Relationship Id="rId3" Type="http://schemas.openxmlformats.org/officeDocument/2006/relationships/oleObject" Target="../embeddings/oleObject93.bin"/><Relationship Id="rId2" Type="http://schemas.openxmlformats.org/officeDocument/2006/relationships/image" Target="../media/image92.wmf"/><Relationship Id="rId1" Type="http://schemas.openxmlformats.org/officeDocument/2006/relationships/oleObject" Target="../embeddings/oleObject92.bin"/></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4" Type="http://schemas.openxmlformats.org/officeDocument/2006/relationships/vmlDrawing" Target="../drawings/vmlDrawing56.vml"/><Relationship Id="rId3" Type="http://schemas.openxmlformats.org/officeDocument/2006/relationships/slideLayout" Target="../slideLayouts/slideLayout2.xml"/><Relationship Id="rId2" Type="http://schemas.openxmlformats.org/officeDocument/2006/relationships/image" Target="../media/image94.emf"/><Relationship Id="rId1" Type="http://schemas.openxmlformats.org/officeDocument/2006/relationships/oleObject" Target="../embeddings/oleObject94.bin"/></Relationships>
</file>

<file path=ppt/slides/_rels/slide77.xml.rels><?xml version="1.0" encoding="UTF-8" standalone="yes"?>
<Relationships xmlns="http://schemas.openxmlformats.org/package/2006/relationships"><Relationship Id="rId9" Type="http://schemas.openxmlformats.org/officeDocument/2006/relationships/oleObject" Target="../embeddings/oleObject99.bin"/><Relationship Id="rId8" Type="http://schemas.openxmlformats.org/officeDocument/2006/relationships/image" Target="../media/image98.wmf"/><Relationship Id="rId7" Type="http://schemas.openxmlformats.org/officeDocument/2006/relationships/oleObject" Target="../embeddings/oleObject98.bin"/><Relationship Id="rId6" Type="http://schemas.openxmlformats.org/officeDocument/2006/relationships/image" Target="../media/image97.wmf"/><Relationship Id="rId5" Type="http://schemas.openxmlformats.org/officeDocument/2006/relationships/oleObject" Target="../embeddings/oleObject97.bin"/><Relationship Id="rId4" Type="http://schemas.openxmlformats.org/officeDocument/2006/relationships/image" Target="../media/image96.wmf"/><Relationship Id="rId3" Type="http://schemas.openxmlformats.org/officeDocument/2006/relationships/oleObject" Target="../embeddings/oleObject96.bin"/><Relationship Id="rId2" Type="http://schemas.openxmlformats.org/officeDocument/2006/relationships/image" Target="../media/image95.wmf"/><Relationship Id="rId14" Type="http://schemas.openxmlformats.org/officeDocument/2006/relationships/vmlDrawing" Target="../drawings/vmlDrawing57.vml"/><Relationship Id="rId13" Type="http://schemas.openxmlformats.org/officeDocument/2006/relationships/slideLayout" Target="../slideLayouts/slideLayout2.xml"/><Relationship Id="rId12" Type="http://schemas.openxmlformats.org/officeDocument/2006/relationships/image" Target="../media/image100.wmf"/><Relationship Id="rId11" Type="http://schemas.openxmlformats.org/officeDocument/2006/relationships/oleObject" Target="../embeddings/oleObject100.bin"/><Relationship Id="rId10" Type="http://schemas.openxmlformats.org/officeDocument/2006/relationships/image" Target="../media/image99.wmf"/><Relationship Id="rId1" Type="http://schemas.openxmlformats.org/officeDocument/2006/relationships/oleObject" Target="../embeddings/oleObject95.bin"/></Relationships>
</file>

<file path=ppt/slides/_rels/slide78.xml.rels><?xml version="1.0" encoding="UTF-8" standalone="yes"?>
<Relationships xmlns="http://schemas.openxmlformats.org/package/2006/relationships"><Relationship Id="rId9" Type="http://schemas.openxmlformats.org/officeDocument/2006/relationships/oleObject" Target="../embeddings/oleObject105.bin"/><Relationship Id="rId8" Type="http://schemas.openxmlformats.org/officeDocument/2006/relationships/image" Target="../media/image104.wmf"/><Relationship Id="rId7" Type="http://schemas.openxmlformats.org/officeDocument/2006/relationships/oleObject" Target="../embeddings/oleObject104.bin"/><Relationship Id="rId6" Type="http://schemas.openxmlformats.org/officeDocument/2006/relationships/image" Target="../media/image103.wmf"/><Relationship Id="rId5" Type="http://schemas.openxmlformats.org/officeDocument/2006/relationships/oleObject" Target="../embeddings/oleObject103.bin"/><Relationship Id="rId4" Type="http://schemas.openxmlformats.org/officeDocument/2006/relationships/image" Target="../media/image102.wmf"/><Relationship Id="rId3" Type="http://schemas.openxmlformats.org/officeDocument/2006/relationships/oleObject" Target="../embeddings/oleObject102.bin"/><Relationship Id="rId2" Type="http://schemas.openxmlformats.org/officeDocument/2006/relationships/image" Target="../media/image101.wmf"/><Relationship Id="rId12" Type="http://schemas.openxmlformats.org/officeDocument/2006/relationships/vmlDrawing" Target="../drawings/vmlDrawing58.vml"/><Relationship Id="rId11" Type="http://schemas.openxmlformats.org/officeDocument/2006/relationships/slideLayout" Target="../slideLayouts/slideLayout2.xml"/><Relationship Id="rId10" Type="http://schemas.openxmlformats.org/officeDocument/2006/relationships/image" Target="../media/image105.wmf"/><Relationship Id="rId1" Type="http://schemas.openxmlformats.org/officeDocument/2006/relationships/oleObject" Target="../embeddings/oleObject101.bin"/></Relationships>
</file>

<file path=ppt/slides/_rels/slide79.xml.rels><?xml version="1.0" encoding="UTF-8" standalone="yes"?>
<Relationships xmlns="http://schemas.openxmlformats.org/package/2006/relationships"><Relationship Id="rId4" Type="http://schemas.openxmlformats.org/officeDocument/2006/relationships/vmlDrawing" Target="../drawings/vmlDrawing59.vml"/><Relationship Id="rId3" Type="http://schemas.openxmlformats.org/officeDocument/2006/relationships/slideLayout" Target="../slideLayouts/slideLayout2.xml"/><Relationship Id="rId2" Type="http://schemas.openxmlformats.org/officeDocument/2006/relationships/image" Target="../media/image106.emf"/><Relationship Id="rId1" Type="http://schemas.openxmlformats.org/officeDocument/2006/relationships/oleObject" Target="../embeddings/oleObject106.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4" Type="http://schemas.openxmlformats.org/officeDocument/2006/relationships/vmlDrawing" Target="../drawings/vmlDrawing60.vml"/><Relationship Id="rId3" Type="http://schemas.openxmlformats.org/officeDocument/2006/relationships/slideLayout" Target="../slideLayouts/slideLayout2.xml"/><Relationship Id="rId2" Type="http://schemas.openxmlformats.org/officeDocument/2006/relationships/image" Target="../media/image107.emf"/><Relationship Id="rId1" Type="http://schemas.openxmlformats.org/officeDocument/2006/relationships/oleObject" Target="../embeddings/oleObject107.bin"/></Relationships>
</file>

<file path=ppt/slides/_rels/slide82.xml.rels><?xml version="1.0" encoding="UTF-8" standalone="yes"?>
<Relationships xmlns="http://schemas.openxmlformats.org/package/2006/relationships"><Relationship Id="rId9" Type="http://schemas.openxmlformats.org/officeDocument/2006/relationships/oleObject" Target="../embeddings/oleObject112.bin"/><Relationship Id="rId8" Type="http://schemas.openxmlformats.org/officeDocument/2006/relationships/image" Target="../media/image111.wmf"/><Relationship Id="rId7" Type="http://schemas.openxmlformats.org/officeDocument/2006/relationships/oleObject" Target="../embeddings/oleObject111.bin"/><Relationship Id="rId6" Type="http://schemas.openxmlformats.org/officeDocument/2006/relationships/image" Target="../media/image110.wmf"/><Relationship Id="rId5" Type="http://schemas.openxmlformats.org/officeDocument/2006/relationships/oleObject" Target="../embeddings/oleObject110.bin"/><Relationship Id="rId4" Type="http://schemas.openxmlformats.org/officeDocument/2006/relationships/image" Target="../media/image109.wmf"/><Relationship Id="rId3" Type="http://schemas.openxmlformats.org/officeDocument/2006/relationships/oleObject" Target="../embeddings/oleObject109.bin"/><Relationship Id="rId2" Type="http://schemas.openxmlformats.org/officeDocument/2006/relationships/image" Target="../media/image108.wmf"/><Relationship Id="rId14" Type="http://schemas.openxmlformats.org/officeDocument/2006/relationships/vmlDrawing" Target="../drawings/vmlDrawing61.vml"/><Relationship Id="rId13" Type="http://schemas.openxmlformats.org/officeDocument/2006/relationships/slideLayout" Target="../slideLayouts/slideLayout2.xml"/><Relationship Id="rId12" Type="http://schemas.openxmlformats.org/officeDocument/2006/relationships/image" Target="../media/image113.wmf"/><Relationship Id="rId11" Type="http://schemas.openxmlformats.org/officeDocument/2006/relationships/oleObject" Target="../embeddings/oleObject113.bin"/><Relationship Id="rId10" Type="http://schemas.openxmlformats.org/officeDocument/2006/relationships/image" Target="../media/image112.wmf"/><Relationship Id="rId1" Type="http://schemas.openxmlformats.org/officeDocument/2006/relationships/oleObject" Target="../embeddings/oleObject108.bin"/></Relationships>
</file>

<file path=ppt/slides/_rels/slide83.xml.rels><?xml version="1.0" encoding="UTF-8" standalone="yes"?>
<Relationships xmlns="http://schemas.openxmlformats.org/package/2006/relationships"><Relationship Id="rId9" Type="http://schemas.openxmlformats.org/officeDocument/2006/relationships/oleObject" Target="../embeddings/oleObject118.bin"/><Relationship Id="rId8" Type="http://schemas.openxmlformats.org/officeDocument/2006/relationships/image" Target="../media/image112.wmf"/><Relationship Id="rId7" Type="http://schemas.openxmlformats.org/officeDocument/2006/relationships/oleObject" Target="../embeddings/oleObject117.bin"/><Relationship Id="rId6" Type="http://schemas.openxmlformats.org/officeDocument/2006/relationships/image" Target="../media/image115.wmf"/><Relationship Id="rId5" Type="http://schemas.openxmlformats.org/officeDocument/2006/relationships/oleObject" Target="../embeddings/oleObject116.bin"/><Relationship Id="rId4" Type="http://schemas.openxmlformats.org/officeDocument/2006/relationships/image" Target="../media/image114.wmf"/><Relationship Id="rId3" Type="http://schemas.openxmlformats.org/officeDocument/2006/relationships/oleObject" Target="../embeddings/oleObject115.bin"/><Relationship Id="rId2" Type="http://schemas.openxmlformats.org/officeDocument/2006/relationships/image" Target="../media/image101.wmf"/><Relationship Id="rId12" Type="http://schemas.openxmlformats.org/officeDocument/2006/relationships/vmlDrawing" Target="../drawings/vmlDrawing62.vml"/><Relationship Id="rId11" Type="http://schemas.openxmlformats.org/officeDocument/2006/relationships/slideLayout" Target="../slideLayouts/slideLayout2.xml"/><Relationship Id="rId10" Type="http://schemas.openxmlformats.org/officeDocument/2006/relationships/image" Target="../media/image116.wmf"/><Relationship Id="rId1" Type="http://schemas.openxmlformats.org/officeDocument/2006/relationships/oleObject" Target="../embeddings/oleObject114.bin"/></Relationships>
</file>

<file path=ppt/slides/_rels/slide84.xml.rels><?xml version="1.0" encoding="UTF-8" standalone="yes"?>
<Relationships xmlns="http://schemas.openxmlformats.org/package/2006/relationships"><Relationship Id="rId4" Type="http://schemas.openxmlformats.org/officeDocument/2006/relationships/vmlDrawing" Target="../drawings/vmlDrawing63.vml"/><Relationship Id="rId3" Type="http://schemas.openxmlformats.org/officeDocument/2006/relationships/slideLayout" Target="../slideLayouts/slideLayout2.xml"/><Relationship Id="rId2" Type="http://schemas.openxmlformats.org/officeDocument/2006/relationships/image" Target="../media/image117.emf"/><Relationship Id="rId1" Type="http://schemas.openxmlformats.org/officeDocument/2006/relationships/oleObject" Target="../embeddings/oleObject119.bin"/></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4" Type="http://schemas.openxmlformats.org/officeDocument/2006/relationships/vmlDrawing" Target="../drawings/vmlDrawing64.vml"/><Relationship Id="rId3" Type="http://schemas.openxmlformats.org/officeDocument/2006/relationships/slideLayout" Target="../slideLayouts/slideLayout6.xml"/><Relationship Id="rId2" Type="http://schemas.openxmlformats.org/officeDocument/2006/relationships/image" Target="../media/image118.wmf"/><Relationship Id="rId1" Type="http://schemas.openxmlformats.org/officeDocument/2006/relationships/oleObject" Target="../embeddings/oleObject120.bin"/></Relationships>
</file>

<file path=ppt/slides/_rels/slide87.xml.rels><?xml version="1.0" encoding="UTF-8" standalone="yes"?>
<Relationships xmlns="http://schemas.openxmlformats.org/package/2006/relationships"><Relationship Id="rId9" Type="http://schemas.openxmlformats.org/officeDocument/2006/relationships/oleObject" Target="../embeddings/oleObject125.bin"/><Relationship Id="rId8" Type="http://schemas.openxmlformats.org/officeDocument/2006/relationships/image" Target="../media/image122.wmf"/><Relationship Id="rId7" Type="http://schemas.openxmlformats.org/officeDocument/2006/relationships/oleObject" Target="../embeddings/oleObject124.bin"/><Relationship Id="rId6" Type="http://schemas.openxmlformats.org/officeDocument/2006/relationships/image" Target="../media/image121.wmf"/><Relationship Id="rId5" Type="http://schemas.openxmlformats.org/officeDocument/2006/relationships/oleObject" Target="../embeddings/oleObject123.bin"/><Relationship Id="rId4" Type="http://schemas.openxmlformats.org/officeDocument/2006/relationships/image" Target="../media/image120.wmf"/><Relationship Id="rId3" Type="http://schemas.openxmlformats.org/officeDocument/2006/relationships/oleObject" Target="../embeddings/oleObject122.bin"/><Relationship Id="rId2" Type="http://schemas.openxmlformats.org/officeDocument/2006/relationships/image" Target="../media/image119.wmf"/><Relationship Id="rId14" Type="http://schemas.openxmlformats.org/officeDocument/2006/relationships/vmlDrawing" Target="../drawings/vmlDrawing65.vml"/><Relationship Id="rId13" Type="http://schemas.openxmlformats.org/officeDocument/2006/relationships/slideLayout" Target="../slideLayouts/slideLayout2.xml"/><Relationship Id="rId12" Type="http://schemas.openxmlformats.org/officeDocument/2006/relationships/image" Target="../media/image124.wmf"/><Relationship Id="rId11" Type="http://schemas.openxmlformats.org/officeDocument/2006/relationships/oleObject" Target="../embeddings/oleObject126.bin"/><Relationship Id="rId10" Type="http://schemas.openxmlformats.org/officeDocument/2006/relationships/image" Target="../media/image123.wmf"/><Relationship Id="rId1" Type="http://schemas.openxmlformats.org/officeDocument/2006/relationships/oleObject" Target="../embeddings/oleObject121.bin"/></Relationships>
</file>

<file path=ppt/slides/_rels/slide88.xml.rels><?xml version="1.0" encoding="UTF-8" standalone="yes"?>
<Relationships xmlns="http://schemas.openxmlformats.org/package/2006/relationships"><Relationship Id="rId9" Type="http://schemas.openxmlformats.org/officeDocument/2006/relationships/oleObject" Target="../embeddings/oleObject131.bin"/><Relationship Id="rId8" Type="http://schemas.openxmlformats.org/officeDocument/2006/relationships/image" Target="../media/image127.wmf"/><Relationship Id="rId7" Type="http://schemas.openxmlformats.org/officeDocument/2006/relationships/oleObject" Target="../embeddings/oleObject130.bin"/><Relationship Id="rId6" Type="http://schemas.openxmlformats.org/officeDocument/2006/relationships/image" Target="../media/image126.wmf"/><Relationship Id="rId5" Type="http://schemas.openxmlformats.org/officeDocument/2006/relationships/oleObject" Target="../embeddings/oleObject129.bin"/><Relationship Id="rId4" Type="http://schemas.openxmlformats.org/officeDocument/2006/relationships/image" Target="../media/image125.wmf"/><Relationship Id="rId3" Type="http://schemas.openxmlformats.org/officeDocument/2006/relationships/oleObject" Target="../embeddings/oleObject128.bin"/><Relationship Id="rId2" Type="http://schemas.openxmlformats.org/officeDocument/2006/relationships/image" Target="../media/image101.wmf"/><Relationship Id="rId12" Type="http://schemas.openxmlformats.org/officeDocument/2006/relationships/vmlDrawing" Target="../drawings/vmlDrawing66.vml"/><Relationship Id="rId11" Type="http://schemas.openxmlformats.org/officeDocument/2006/relationships/slideLayout" Target="../slideLayouts/slideLayout2.xml"/><Relationship Id="rId10" Type="http://schemas.openxmlformats.org/officeDocument/2006/relationships/image" Target="../media/image116.wmf"/><Relationship Id="rId1" Type="http://schemas.openxmlformats.org/officeDocument/2006/relationships/oleObject" Target="../embeddings/oleObject127.bin"/></Relationships>
</file>

<file path=ppt/slides/_rels/slide89.xml.rels><?xml version="1.0" encoding="UTF-8" standalone="yes"?>
<Relationships xmlns="http://schemas.openxmlformats.org/package/2006/relationships"><Relationship Id="rId4" Type="http://schemas.openxmlformats.org/officeDocument/2006/relationships/vmlDrawing" Target="../drawings/vmlDrawing67.vml"/><Relationship Id="rId3" Type="http://schemas.openxmlformats.org/officeDocument/2006/relationships/slideLayout" Target="../slideLayouts/slideLayout6.xml"/><Relationship Id="rId2" Type="http://schemas.openxmlformats.org/officeDocument/2006/relationships/image" Target="../media/image128.wmf"/><Relationship Id="rId1" Type="http://schemas.openxmlformats.org/officeDocument/2006/relationships/oleObject" Target="../embeddings/oleObject132.bin"/></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jpeg"/><Relationship Id="rId1" Type="http://schemas.openxmlformats.org/officeDocument/2006/relationships/image" Target="../media/image12.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4" Type="http://schemas.openxmlformats.org/officeDocument/2006/relationships/vmlDrawing" Target="../drawings/vmlDrawing68.vml"/><Relationship Id="rId3" Type="http://schemas.openxmlformats.org/officeDocument/2006/relationships/slideLayout" Target="../slideLayouts/slideLayout2.xml"/><Relationship Id="rId2" Type="http://schemas.openxmlformats.org/officeDocument/2006/relationships/image" Target="../media/image129.wmf"/><Relationship Id="rId1" Type="http://schemas.openxmlformats.org/officeDocument/2006/relationships/oleObject" Target="../embeddings/oleObject133.bin"/></Relationships>
</file>

<file path=ppt/slides/_rels/slide92.xml.rels><?xml version="1.0" encoding="UTF-8" standalone="yes"?>
<Relationships xmlns="http://schemas.openxmlformats.org/package/2006/relationships"><Relationship Id="rId9" Type="http://schemas.openxmlformats.org/officeDocument/2006/relationships/oleObject" Target="../embeddings/oleObject138.bin"/><Relationship Id="rId8" Type="http://schemas.openxmlformats.org/officeDocument/2006/relationships/image" Target="../media/image133.wmf"/><Relationship Id="rId7" Type="http://schemas.openxmlformats.org/officeDocument/2006/relationships/oleObject" Target="../embeddings/oleObject137.bin"/><Relationship Id="rId6" Type="http://schemas.openxmlformats.org/officeDocument/2006/relationships/image" Target="../media/image132.wmf"/><Relationship Id="rId5" Type="http://schemas.openxmlformats.org/officeDocument/2006/relationships/oleObject" Target="../embeddings/oleObject136.bin"/><Relationship Id="rId4" Type="http://schemas.openxmlformats.org/officeDocument/2006/relationships/image" Target="../media/image131.wmf"/><Relationship Id="rId3" Type="http://schemas.openxmlformats.org/officeDocument/2006/relationships/oleObject" Target="../embeddings/oleObject135.bin"/><Relationship Id="rId2" Type="http://schemas.openxmlformats.org/officeDocument/2006/relationships/image" Target="../media/image130.wmf"/><Relationship Id="rId14" Type="http://schemas.openxmlformats.org/officeDocument/2006/relationships/vmlDrawing" Target="../drawings/vmlDrawing69.vml"/><Relationship Id="rId13" Type="http://schemas.openxmlformats.org/officeDocument/2006/relationships/slideLayout" Target="../slideLayouts/slideLayout2.xml"/><Relationship Id="rId12" Type="http://schemas.openxmlformats.org/officeDocument/2006/relationships/image" Target="../media/image135.wmf"/><Relationship Id="rId11" Type="http://schemas.openxmlformats.org/officeDocument/2006/relationships/oleObject" Target="../embeddings/oleObject139.bin"/><Relationship Id="rId10" Type="http://schemas.openxmlformats.org/officeDocument/2006/relationships/image" Target="../media/image134.wmf"/><Relationship Id="rId1" Type="http://schemas.openxmlformats.org/officeDocument/2006/relationships/oleObject" Target="../embeddings/oleObject134.bin"/></Relationships>
</file>

<file path=ppt/slides/_rels/slide93.xml.rels><?xml version="1.0" encoding="UTF-8" standalone="yes"?>
<Relationships xmlns="http://schemas.openxmlformats.org/package/2006/relationships"><Relationship Id="rId9" Type="http://schemas.openxmlformats.org/officeDocument/2006/relationships/oleObject" Target="../embeddings/oleObject144.bin"/><Relationship Id="rId8" Type="http://schemas.openxmlformats.org/officeDocument/2006/relationships/image" Target="../media/image138.wmf"/><Relationship Id="rId7" Type="http://schemas.openxmlformats.org/officeDocument/2006/relationships/oleObject" Target="../embeddings/oleObject143.bin"/><Relationship Id="rId6" Type="http://schemas.openxmlformats.org/officeDocument/2006/relationships/image" Target="../media/image137.wmf"/><Relationship Id="rId5" Type="http://schemas.openxmlformats.org/officeDocument/2006/relationships/oleObject" Target="../embeddings/oleObject142.bin"/><Relationship Id="rId4" Type="http://schemas.openxmlformats.org/officeDocument/2006/relationships/image" Target="../media/image136.wmf"/><Relationship Id="rId3" Type="http://schemas.openxmlformats.org/officeDocument/2006/relationships/oleObject" Target="../embeddings/oleObject141.bin"/><Relationship Id="rId2" Type="http://schemas.openxmlformats.org/officeDocument/2006/relationships/image" Target="../media/image101.wmf"/><Relationship Id="rId12" Type="http://schemas.openxmlformats.org/officeDocument/2006/relationships/vmlDrawing" Target="../drawings/vmlDrawing70.vml"/><Relationship Id="rId11" Type="http://schemas.openxmlformats.org/officeDocument/2006/relationships/slideLayout" Target="../slideLayouts/slideLayout2.xml"/><Relationship Id="rId10" Type="http://schemas.openxmlformats.org/officeDocument/2006/relationships/image" Target="../media/image116.wmf"/><Relationship Id="rId1" Type="http://schemas.openxmlformats.org/officeDocument/2006/relationships/oleObject" Target="../embeddings/oleObject140.bin"/></Relationships>
</file>

<file path=ppt/slides/_rels/slide94.xml.rels><?xml version="1.0" encoding="UTF-8" standalone="yes"?>
<Relationships xmlns="http://schemas.openxmlformats.org/package/2006/relationships"><Relationship Id="rId4" Type="http://schemas.openxmlformats.org/officeDocument/2006/relationships/vmlDrawing" Target="../drawings/vmlDrawing71.vml"/><Relationship Id="rId3" Type="http://schemas.openxmlformats.org/officeDocument/2006/relationships/slideLayout" Target="../slideLayouts/slideLayout2.xml"/><Relationship Id="rId2" Type="http://schemas.openxmlformats.org/officeDocument/2006/relationships/image" Target="../media/image139.wmf"/><Relationship Id="rId1" Type="http://schemas.openxmlformats.org/officeDocument/2006/relationships/oleObject" Target="../embeddings/oleObject145.bin"/></Relationships>
</file>

<file path=ppt/slides/_rels/slide95.xml.rels><?xml version="1.0" encoding="UTF-8" standalone="yes"?>
<Relationships xmlns="http://schemas.openxmlformats.org/package/2006/relationships"><Relationship Id="rId4" Type="http://schemas.openxmlformats.org/officeDocument/2006/relationships/vmlDrawing" Target="../drawings/vmlDrawing72.vml"/><Relationship Id="rId3" Type="http://schemas.openxmlformats.org/officeDocument/2006/relationships/slideLayout" Target="../slideLayouts/slideLayout13.xml"/><Relationship Id="rId2" Type="http://schemas.openxmlformats.org/officeDocument/2006/relationships/image" Target="../media/image140.wmf"/><Relationship Id="rId1" Type="http://schemas.openxmlformats.org/officeDocument/2006/relationships/oleObject" Target="../embeddings/oleObject146.bin"/></Relationships>
</file>

<file path=ppt/slides/_rels/slide96.xml.rels><?xml version="1.0" encoding="UTF-8" standalone="yes"?>
<Relationships xmlns="http://schemas.openxmlformats.org/package/2006/relationships"><Relationship Id="rId4" Type="http://schemas.openxmlformats.org/officeDocument/2006/relationships/vmlDrawing" Target="../drawings/vmlDrawing73.vml"/><Relationship Id="rId3" Type="http://schemas.openxmlformats.org/officeDocument/2006/relationships/slideLayout" Target="../slideLayouts/slideLayout6.xml"/><Relationship Id="rId2" Type="http://schemas.openxmlformats.org/officeDocument/2006/relationships/image" Target="../media/image141.wmf"/><Relationship Id="rId1" Type="http://schemas.openxmlformats.org/officeDocument/2006/relationships/oleObject" Target="../embeddings/oleObject147.bin"/></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6" Type="http://schemas.openxmlformats.org/officeDocument/2006/relationships/vmlDrawing" Target="../drawings/vmlDrawing74.vml"/><Relationship Id="rId5" Type="http://schemas.openxmlformats.org/officeDocument/2006/relationships/slideLayout" Target="../slideLayouts/slideLayout2.xml"/><Relationship Id="rId4" Type="http://schemas.openxmlformats.org/officeDocument/2006/relationships/image" Target="../media/image143.wmf"/><Relationship Id="rId3" Type="http://schemas.openxmlformats.org/officeDocument/2006/relationships/oleObject" Target="../embeddings/oleObject149.bin"/><Relationship Id="rId2" Type="http://schemas.openxmlformats.org/officeDocument/2006/relationships/image" Target="../media/image142.wmf"/><Relationship Id="rId1" Type="http://schemas.openxmlformats.org/officeDocument/2006/relationships/oleObject" Target="../embeddings/oleObject148.bin"/></Relationships>
</file>

<file path=ppt/slides/_rels/slide9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47.wmf"/><Relationship Id="rId7" Type="http://schemas.openxmlformats.org/officeDocument/2006/relationships/oleObject" Target="../embeddings/oleObject153.bin"/><Relationship Id="rId6" Type="http://schemas.openxmlformats.org/officeDocument/2006/relationships/image" Target="../media/image146.wmf"/><Relationship Id="rId5" Type="http://schemas.openxmlformats.org/officeDocument/2006/relationships/oleObject" Target="../embeddings/oleObject152.bin"/><Relationship Id="rId4" Type="http://schemas.openxmlformats.org/officeDocument/2006/relationships/image" Target="../media/image145.wmf"/><Relationship Id="rId3" Type="http://schemas.openxmlformats.org/officeDocument/2006/relationships/oleObject" Target="../embeddings/oleObject151.bin"/><Relationship Id="rId2" Type="http://schemas.openxmlformats.org/officeDocument/2006/relationships/image" Target="../media/image144.wmf"/><Relationship Id="rId10" Type="http://schemas.openxmlformats.org/officeDocument/2006/relationships/vmlDrawing" Target="../drawings/vmlDrawing75.vml"/><Relationship Id="rId1" Type="http://schemas.openxmlformats.org/officeDocument/2006/relationships/oleObject" Target="../embeddings/oleObject15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a:spLocks noGrp="1" noChangeArrowheads="1"/>
          </p:cNvSpPr>
          <p:nvPr>
            <p:ph type="title"/>
          </p:nvPr>
        </p:nvSpPr>
        <p:spPr>
          <a:xfrm>
            <a:off x="609600" y="225425"/>
            <a:ext cx="8229600" cy="6096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smtClean="0">
                <a:ln>
                  <a:noFill/>
                </a:ln>
                <a:solidFill>
                  <a:srgbClr val="FF0000"/>
                </a:solidFill>
                <a:effectLst/>
                <a:uLnTx/>
                <a:uFillTx/>
                <a:latin typeface="+mn-ea"/>
                <a:ea typeface="+mn-ea"/>
                <a:cs typeface="+mj-cs"/>
              </a:rPr>
              <a:t>第 </a:t>
            </a:r>
            <a:r>
              <a:rPr kumimoji="0" lang="en-US" altLang="zh-CN" sz="3600" b="1" i="0" u="none" strike="noStrike" kern="1200" cap="none" spc="0" normalizeH="0" baseline="0" noProof="0" dirty="0" smtClean="0">
                <a:ln>
                  <a:noFill/>
                </a:ln>
                <a:solidFill>
                  <a:srgbClr val="FF0000"/>
                </a:solidFill>
                <a:effectLst/>
                <a:uLnTx/>
                <a:uFillTx/>
                <a:latin typeface="+mn-ea"/>
                <a:ea typeface="+mn-ea"/>
                <a:cs typeface="+mj-cs"/>
              </a:rPr>
              <a:t>8 </a:t>
            </a:r>
            <a:r>
              <a:rPr kumimoji="0" lang="zh-CN" altLang="en-US" sz="3600" b="1" i="0" u="none" strike="noStrike" kern="1200" cap="none" spc="0" normalizeH="0" baseline="0" noProof="0" dirty="0">
                <a:ln>
                  <a:noFill/>
                </a:ln>
                <a:solidFill>
                  <a:srgbClr val="FF0000"/>
                </a:solidFill>
                <a:effectLst/>
                <a:uLnTx/>
                <a:uFillTx/>
                <a:latin typeface="+mn-ea"/>
                <a:ea typeface="+mn-ea"/>
                <a:cs typeface="+mj-cs"/>
              </a:rPr>
              <a:t>章  </a:t>
            </a:r>
            <a:r>
              <a:rPr kumimoji="0" lang="en-US" altLang="zh-CN" sz="3600" b="1" i="0" u="none" strike="noStrike" kern="1200" cap="none" spc="0" normalizeH="0" baseline="0" noProof="0" dirty="0" smtClean="0">
                <a:ln>
                  <a:noFill/>
                </a:ln>
                <a:solidFill>
                  <a:srgbClr val="FF0000"/>
                </a:solidFill>
                <a:effectLst/>
                <a:uLnTx/>
                <a:uFillTx/>
                <a:latin typeface="+mn-ea"/>
                <a:ea typeface="+mn-ea"/>
                <a:cs typeface="+mj-cs"/>
              </a:rPr>
              <a:t>FIR</a:t>
            </a:r>
            <a:r>
              <a:rPr kumimoji="0" lang="zh-CN" altLang="en-US" sz="3600" b="1" i="0" u="none" strike="noStrike" kern="1200" cap="none" spc="0" normalizeH="0" baseline="0" noProof="0" dirty="0" smtClean="0">
                <a:ln>
                  <a:noFill/>
                </a:ln>
                <a:solidFill>
                  <a:srgbClr val="FF0000"/>
                </a:solidFill>
                <a:effectLst/>
                <a:uLnTx/>
                <a:uFillTx/>
                <a:latin typeface="+mn-ea"/>
                <a:ea typeface="+mn-ea"/>
                <a:cs typeface="+mj-cs"/>
              </a:rPr>
              <a:t>数字滤波器</a:t>
            </a:r>
            <a:endParaRPr kumimoji="0" lang="en-US" altLang="zh-CN" sz="3600" b="1" i="0" u="none" strike="noStrike" kern="1200" cap="none" spc="0" normalizeH="0" baseline="0" noProof="0" dirty="0" smtClean="0">
              <a:ln>
                <a:noFill/>
              </a:ln>
              <a:solidFill>
                <a:srgbClr val="FF0000"/>
              </a:solidFill>
              <a:effectLst/>
              <a:uLnTx/>
              <a:uFillTx/>
              <a:latin typeface="+mn-ea"/>
              <a:ea typeface="+mn-ea"/>
              <a:cs typeface="+mj-cs"/>
            </a:endParaRPr>
          </a:p>
        </p:txBody>
      </p:sp>
      <p:sp>
        <p:nvSpPr>
          <p:cNvPr id="92163" name="Rectangle 3"/>
          <p:cNvSpPr>
            <a:spLocks noGrp="1"/>
          </p:cNvSpPr>
          <p:nvPr>
            <p:ph idx="1"/>
          </p:nvPr>
        </p:nvSpPr>
        <p:spPr>
          <a:xfrm>
            <a:off x="752475" y="1266825"/>
            <a:ext cx="7772400" cy="5353050"/>
          </a:xfrm>
        </p:spPr>
        <p:txBody>
          <a:bodyPr vert="horz" wrap="square" lIns="91440" tIns="45720" rIns="91440" bIns="45720" anchor="t" anchorCtr="0"/>
          <a:p>
            <a:pPr>
              <a:lnSpc>
                <a:spcPct val="150000"/>
              </a:lnSpc>
              <a:buNone/>
            </a:pPr>
            <a:r>
              <a:rPr lang="en-US" altLang="zh-CN" sz="2800" b="1" dirty="0">
                <a:latin typeface="Tahoma" panose="020B0604030504040204" pitchFamily="34" charset="0"/>
              </a:rPr>
              <a:t>8.1   FIR</a:t>
            </a:r>
            <a:r>
              <a:rPr lang="zh-CN" altLang="en-US" sz="2800" b="1" dirty="0">
                <a:latin typeface="Tahoma" panose="020B0604030504040204" pitchFamily="34" charset="0"/>
              </a:rPr>
              <a:t>数字滤波器的基础知识</a:t>
            </a:r>
            <a:endParaRPr lang="zh-CN" altLang="en-US" sz="2800" b="1" dirty="0">
              <a:latin typeface="Tahoma" panose="020B0604030504040204" pitchFamily="34" charset="0"/>
            </a:endParaRPr>
          </a:p>
          <a:p>
            <a:pPr>
              <a:lnSpc>
                <a:spcPct val="150000"/>
              </a:lnSpc>
              <a:buNone/>
            </a:pPr>
            <a:r>
              <a:rPr lang="en-US" altLang="zh-CN" sz="2800" b="1" dirty="0">
                <a:latin typeface="Tahoma" panose="020B0604030504040204" pitchFamily="34" charset="0"/>
              </a:rPr>
              <a:t>8.2   </a:t>
            </a:r>
            <a:r>
              <a:rPr lang="zh-CN" altLang="en-US" sz="2800" b="1" dirty="0">
                <a:latin typeface="Tahoma" panose="020B0604030504040204" pitchFamily="34" charset="0"/>
              </a:rPr>
              <a:t>最简</a:t>
            </a:r>
            <a:r>
              <a:rPr lang="en-US" altLang="zh-CN" sz="2800" b="1" dirty="0">
                <a:latin typeface="Tahoma" panose="020B0604030504040204" pitchFamily="34" charset="0"/>
              </a:rPr>
              <a:t>FIR</a:t>
            </a:r>
            <a:r>
              <a:rPr lang="zh-CN" altLang="en-US" sz="2800" b="1" dirty="0">
                <a:latin typeface="Tahoma" panose="020B0604030504040204" pitchFamily="34" charset="0"/>
              </a:rPr>
              <a:t>滤波器</a:t>
            </a:r>
            <a:r>
              <a:rPr lang="en-US" altLang="zh-CN" sz="2800" b="1" dirty="0">
                <a:latin typeface="Tahoma" panose="020B0604030504040204" pitchFamily="34" charset="0"/>
              </a:rPr>
              <a:t>——</a:t>
            </a:r>
            <a:r>
              <a:rPr lang="zh-CN" altLang="en-US" sz="2800" b="1" dirty="0">
                <a:latin typeface="Tahoma" panose="020B0604030504040204" pitchFamily="34" charset="0"/>
              </a:rPr>
              <a:t>滑动平均滤波器</a:t>
            </a:r>
            <a:endParaRPr lang="zh-CN" altLang="en-US" sz="2800" b="1" dirty="0">
              <a:latin typeface="Tahoma" panose="020B0604030504040204" pitchFamily="34" charset="0"/>
            </a:endParaRPr>
          </a:p>
          <a:p>
            <a:pPr>
              <a:lnSpc>
                <a:spcPct val="150000"/>
              </a:lnSpc>
              <a:buNone/>
            </a:pPr>
            <a:r>
              <a:rPr lang="en-US" altLang="zh-CN" sz="2800" b="1" dirty="0">
                <a:latin typeface="Tahoma" panose="020B0604030504040204" pitchFamily="34" charset="0"/>
              </a:rPr>
              <a:t>8.3   </a:t>
            </a:r>
            <a:r>
              <a:rPr lang="zh-CN" altLang="en-US" sz="2800" b="1" dirty="0">
                <a:latin typeface="Tahoma" panose="020B0604030504040204" pitchFamily="34" charset="0"/>
              </a:rPr>
              <a:t>逼近理想低通滤波器</a:t>
            </a:r>
            <a:endParaRPr lang="en-US" altLang="zh-CN" sz="2800" b="1" dirty="0">
              <a:latin typeface="Tahoma" panose="020B0604030504040204" pitchFamily="34" charset="0"/>
            </a:endParaRPr>
          </a:p>
          <a:p>
            <a:pPr>
              <a:lnSpc>
                <a:spcPct val="150000"/>
              </a:lnSpc>
              <a:buNone/>
            </a:pPr>
            <a:r>
              <a:rPr lang="en-US" altLang="zh-CN" sz="2800" b="1" dirty="0">
                <a:latin typeface="Tahoma" panose="020B0604030504040204" pitchFamily="34" charset="0"/>
              </a:rPr>
              <a:t>8.4   </a:t>
            </a:r>
            <a:r>
              <a:rPr lang="zh-CN" altLang="en-US" sz="2800" b="1" dirty="0">
                <a:latin typeface="Tahoma" panose="020B0604030504040204" pitchFamily="34" charset="0"/>
              </a:rPr>
              <a:t>窗函数</a:t>
            </a:r>
            <a:endParaRPr lang="en-US" altLang="zh-CN" sz="2800" b="1" dirty="0">
              <a:latin typeface="Tahoma" panose="020B0604030504040204" pitchFamily="34" charset="0"/>
            </a:endParaRPr>
          </a:p>
          <a:p>
            <a:pPr>
              <a:lnSpc>
                <a:spcPct val="150000"/>
              </a:lnSpc>
              <a:buNone/>
            </a:pPr>
            <a:r>
              <a:rPr lang="en-US" altLang="zh-CN" sz="2800" b="1" dirty="0">
                <a:latin typeface="Tahoma" panose="020B0604030504040204" pitchFamily="34" charset="0"/>
              </a:rPr>
              <a:t>8.5   </a:t>
            </a:r>
            <a:r>
              <a:rPr lang="zh-CN" altLang="en-US" sz="2800" b="1" dirty="0">
                <a:latin typeface="Tahoma" panose="020B0604030504040204" pitchFamily="34" charset="0"/>
              </a:rPr>
              <a:t>窗函数法设计低通  </a:t>
            </a:r>
            <a:r>
              <a:rPr lang="en-US" altLang="zh-CN" sz="2800" b="1" dirty="0">
                <a:latin typeface="Tahoma" panose="020B0604030504040204" pitchFamily="34" charset="0"/>
              </a:rPr>
              <a:t>FIR  </a:t>
            </a:r>
            <a:r>
              <a:rPr lang="zh-CN" altLang="en-US" sz="2800" b="1" dirty="0">
                <a:latin typeface="Tahoma" panose="020B0604030504040204" pitchFamily="34" charset="0"/>
              </a:rPr>
              <a:t>滤波器</a:t>
            </a:r>
            <a:endParaRPr lang="en-US" altLang="zh-CN" sz="2800" b="1" dirty="0">
              <a:latin typeface="Tahoma" panose="020B0604030504040204" pitchFamily="34" charset="0"/>
            </a:endParaRPr>
          </a:p>
          <a:p>
            <a:pPr>
              <a:lnSpc>
                <a:spcPct val="150000"/>
              </a:lnSpc>
              <a:buNone/>
            </a:pPr>
            <a:r>
              <a:rPr lang="en-US" altLang="zh-CN" sz="2800" b="1" dirty="0">
                <a:latin typeface="Tahoma" panose="020B0604030504040204" pitchFamily="34" charset="0"/>
              </a:rPr>
              <a:t>8.6   </a:t>
            </a:r>
            <a:r>
              <a:rPr lang="zh-CN" altLang="en-US" sz="2800" b="1" dirty="0">
                <a:latin typeface="Tahoma" panose="020B0604030504040204" pitchFamily="34" charset="0"/>
              </a:rPr>
              <a:t>窗函数法设计带通和高通 </a:t>
            </a:r>
            <a:r>
              <a:rPr lang="en-US" altLang="zh-CN" sz="2800" b="1" dirty="0">
                <a:latin typeface="Tahoma" panose="020B0604030504040204" pitchFamily="34" charset="0"/>
              </a:rPr>
              <a:t>FIR </a:t>
            </a:r>
            <a:r>
              <a:rPr lang="zh-CN" altLang="en-US" sz="2800" b="1" dirty="0">
                <a:latin typeface="Tahoma" panose="020B0604030504040204" pitchFamily="34" charset="0"/>
              </a:rPr>
              <a:t>滤波器</a:t>
            </a:r>
            <a:endParaRPr lang="en-US" altLang="zh-CN" sz="2800" b="1" dirty="0">
              <a:latin typeface="Tahoma" panose="020B0604030504040204" pitchFamily="34" charset="0"/>
            </a:endParaRPr>
          </a:p>
          <a:p>
            <a:pPr>
              <a:lnSpc>
                <a:spcPct val="150000"/>
              </a:lnSpc>
              <a:buNone/>
            </a:pPr>
            <a:r>
              <a:rPr lang="en-US" altLang="zh-CN" sz="2800" b="1" dirty="0">
                <a:latin typeface="Tahoma" panose="020B0604030504040204" pitchFamily="34" charset="0"/>
              </a:rPr>
              <a:t>8.7    </a:t>
            </a:r>
            <a:r>
              <a:rPr lang="zh-CN" altLang="en-US" sz="2800" b="1" dirty="0">
                <a:latin typeface="Tahoma" panose="020B0604030504040204" pitchFamily="34" charset="0"/>
              </a:rPr>
              <a:t>窗函数法设计带阻</a:t>
            </a:r>
            <a:r>
              <a:rPr lang="en-US" altLang="zh-CN" sz="2800" b="1" dirty="0">
                <a:latin typeface="Tahoma" panose="020B0604030504040204" pitchFamily="34" charset="0"/>
              </a:rPr>
              <a:t>FIR </a:t>
            </a:r>
            <a:r>
              <a:rPr lang="zh-CN" altLang="en-US" sz="2800" b="1" dirty="0">
                <a:latin typeface="Tahoma" panose="020B0604030504040204" pitchFamily="34" charset="0"/>
              </a:rPr>
              <a:t>滤波器</a:t>
            </a:r>
            <a:endParaRPr lang="zh-CN" altLang="en-US" sz="2800" b="1" dirty="0">
              <a:latin typeface="Tahoma" panose="020B060403050404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5"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122" name="Object 1"/>
          <p:cNvGraphicFramePr/>
          <p:nvPr/>
        </p:nvGraphicFramePr>
        <p:xfrm>
          <a:off x="1214438" y="357188"/>
          <a:ext cx="4214812" cy="857250"/>
        </p:xfrm>
        <a:graphic>
          <a:graphicData uri="http://schemas.openxmlformats.org/presentationml/2006/ole">
            <mc:AlternateContent xmlns:mc="http://schemas.openxmlformats.org/markup-compatibility/2006">
              <mc:Choice xmlns:v="urn:schemas-microsoft-com:vml" Requires="v">
                <p:oleObj spid="_x0000_s3087" name="" r:id="rId1" imgW="2413000" imgH="355600" progId="Equation.DSMT4">
                  <p:embed/>
                </p:oleObj>
              </mc:Choice>
              <mc:Fallback>
                <p:oleObj name="" r:id="rId1" imgW="2413000" imgH="355600" progId="Equation.DSMT4">
                  <p:embed/>
                  <p:pic>
                    <p:nvPicPr>
                      <p:cNvPr id="0" name="图片 3086"/>
                      <p:cNvPicPr/>
                      <p:nvPr/>
                    </p:nvPicPr>
                    <p:blipFill>
                      <a:blip r:embed="rId2"/>
                      <a:stretch>
                        <a:fillRect/>
                      </a:stretch>
                    </p:blipFill>
                    <p:spPr>
                      <a:xfrm>
                        <a:off x="1214438" y="357188"/>
                        <a:ext cx="4214812" cy="857250"/>
                      </a:xfrm>
                      <a:prstGeom prst="rect">
                        <a:avLst/>
                      </a:prstGeom>
                      <a:noFill/>
                      <a:ln w="38100">
                        <a:noFill/>
                        <a:miter/>
                      </a:ln>
                    </p:spPr>
                  </p:pic>
                </p:oleObj>
              </mc:Fallback>
            </mc:AlternateContent>
          </a:graphicData>
        </a:graphic>
      </p:graphicFrame>
      <p:sp>
        <p:nvSpPr>
          <p:cNvPr id="5126"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123" name="Object 3"/>
          <p:cNvGraphicFramePr/>
          <p:nvPr/>
        </p:nvGraphicFramePr>
        <p:xfrm>
          <a:off x="1214438" y="1428750"/>
          <a:ext cx="4714875" cy="785813"/>
        </p:xfrm>
        <a:graphic>
          <a:graphicData uri="http://schemas.openxmlformats.org/presentationml/2006/ole">
            <mc:AlternateContent xmlns:mc="http://schemas.openxmlformats.org/markup-compatibility/2006">
              <mc:Choice xmlns:v="urn:schemas-microsoft-com:vml" Requires="v">
                <p:oleObj spid="_x0000_s3088" name="" r:id="rId3" imgW="3086100" imgH="355600" progId="Equation.DSMT4">
                  <p:embed/>
                </p:oleObj>
              </mc:Choice>
              <mc:Fallback>
                <p:oleObj name="" r:id="rId3" imgW="3086100" imgH="355600" progId="Equation.DSMT4">
                  <p:embed/>
                  <p:pic>
                    <p:nvPicPr>
                      <p:cNvPr id="0" name="图片 3087"/>
                      <p:cNvPicPr/>
                      <p:nvPr/>
                    </p:nvPicPr>
                    <p:blipFill>
                      <a:blip r:embed="rId4"/>
                      <a:stretch>
                        <a:fillRect/>
                      </a:stretch>
                    </p:blipFill>
                    <p:spPr>
                      <a:xfrm>
                        <a:off x="1214438" y="1428750"/>
                        <a:ext cx="4714875" cy="785813"/>
                      </a:xfrm>
                      <a:prstGeom prst="rect">
                        <a:avLst/>
                      </a:prstGeom>
                      <a:noFill/>
                      <a:ln w="38100">
                        <a:noFill/>
                        <a:miter/>
                      </a:ln>
                    </p:spPr>
                  </p:pic>
                </p:oleObj>
              </mc:Fallback>
            </mc:AlternateContent>
          </a:graphicData>
        </a:graphic>
      </p:graphicFrame>
      <p:sp>
        <p:nvSpPr>
          <p:cNvPr id="5127"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124" name="Object 5"/>
          <p:cNvGraphicFramePr/>
          <p:nvPr/>
        </p:nvGraphicFramePr>
        <p:xfrm>
          <a:off x="928688" y="2643188"/>
          <a:ext cx="6929437" cy="3962400"/>
        </p:xfrm>
        <a:graphic>
          <a:graphicData uri="http://schemas.openxmlformats.org/presentationml/2006/ole">
            <mc:AlternateContent xmlns:mc="http://schemas.openxmlformats.org/markup-compatibility/2006">
              <mc:Choice xmlns:v="urn:schemas-microsoft-com:vml" Requires="v">
                <p:oleObj spid="_x0000_s3089" name="" r:id="rId5" imgW="9060180" imgH="6806565" progId="Visio.Drawing.15">
                  <p:embed/>
                </p:oleObj>
              </mc:Choice>
              <mc:Fallback>
                <p:oleObj name="" r:id="rId5" imgW="9060180" imgH="6806565" progId="Visio.Drawing.15">
                  <p:embed/>
                  <p:pic>
                    <p:nvPicPr>
                      <p:cNvPr id="0" name="图片 3088"/>
                      <p:cNvPicPr/>
                      <p:nvPr/>
                    </p:nvPicPr>
                    <p:blipFill>
                      <a:blip r:embed="rId6"/>
                      <a:stretch>
                        <a:fillRect/>
                      </a:stretch>
                    </p:blipFill>
                    <p:spPr>
                      <a:xfrm>
                        <a:off x="928688" y="2643188"/>
                        <a:ext cx="6929437" cy="3962400"/>
                      </a:xfrm>
                      <a:prstGeom prst="rect">
                        <a:avLst/>
                      </a:prstGeom>
                      <a:noFill/>
                      <a:ln w="38100">
                        <a:noFill/>
                        <a:miter/>
                      </a:ln>
                    </p:spPr>
                  </p:pic>
                </p:oleObj>
              </mc:Fallback>
            </mc:AlternateContent>
          </a:graphicData>
        </a:graphic>
      </p:graphicFrame>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85750" y="0"/>
            <a:ext cx="8229600" cy="600075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对于高通滤波器，其通带边缘频率在</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5kHz</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，其低通原型的通带边缘频率为</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1kHz</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即可得：</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其理想脉冲响应为：</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为了将其低通原型通过频移实现所要求的高通滤波器，要乘以</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r>
              <a:rPr kumimoji="0" lang="en-US" sz="2400" b="0" i="0" u="none" strike="noStrike" kern="1200" cap="none" spc="0" normalizeH="0" baseline="0" noProof="0" dirty="0" err="1" smtClean="0">
                <a:ln>
                  <a:noFill/>
                </a:ln>
                <a:solidFill>
                  <a:schemeClr val="tx1"/>
                </a:solidFill>
                <a:effectLst/>
                <a:uLnTx/>
                <a:uFillTx/>
                <a:latin typeface="+mn-lt"/>
                <a:ea typeface="黑体" panose="02010609060101010101" pitchFamily="49" charset="-122"/>
                <a:cs typeface="+mn-cs"/>
              </a:rPr>
              <a:t>cos</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(n</a:t>
            </a:r>
            <a:r>
              <a:rPr kumimoji="0" lang="el-GR"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Ω</a:t>
            </a:r>
            <a:r>
              <a:rPr kumimoji="0" lang="en-US" sz="2400" b="0" i="0" u="none" strike="noStrike" kern="1200" cap="none" spc="0" normalizeH="0" baseline="-25000" noProof="0" dirty="0" smtClean="0">
                <a:ln>
                  <a:noFill/>
                </a:ln>
                <a:solidFill>
                  <a:schemeClr val="tx1"/>
                </a:solidFill>
                <a:effectLst/>
                <a:uLnTx/>
                <a:uFillTx/>
                <a:latin typeface="+mn-lt"/>
                <a:ea typeface="黑体" panose="02010609060101010101" pitchFamily="49" charset="-122"/>
                <a:cs typeface="+mn-cs"/>
              </a:rPr>
              <a:t>0</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，对于高通滤波器</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r>
              <a:rPr kumimoji="0" lang="el-GR"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Ω</a:t>
            </a:r>
            <a:r>
              <a:rPr kumimoji="0" lang="en-US" sz="2400" b="0" i="0" u="none" strike="noStrike" kern="1200" cap="none" spc="0" normalizeH="0" baseline="-25000" noProof="0" dirty="0" smtClean="0">
                <a:ln>
                  <a:noFill/>
                </a:ln>
                <a:solidFill>
                  <a:schemeClr val="tx1"/>
                </a:solidFill>
                <a:effectLst/>
                <a:uLnTx/>
                <a:uFillTx/>
                <a:latin typeface="+mn-lt"/>
                <a:ea typeface="黑体" panose="02010609060101010101" pitchFamily="49" charset="-122"/>
                <a:cs typeface="+mn-cs"/>
              </a:rPr>
              <a:t>0</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r>
              <a:rPr kumimoji="0" lang="el-GR"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π</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所以高通滤波器的实际脉冲响应为：</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带阻滤波器的脉冲响应为低通滤波器和高通滤波器的脉冲响应之和，即：</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endPar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endPar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 typeface="Arial" panose="020B0604020202020204" pitchFamily="34" charset="0"/>
              <a:buChar char="•"/>
              <a:defRPr/>
            </a:pP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1200" cap="none" spc="0" normalizeH="0" baseline="0" noProof="0" dirty="0">
              <a:ln>
                <a:noFill/>
              </a:ln>
              <a:solidFill>
                <a:schemeClr val="tx1"/>
              </a:solidFill>
              <a:effectLst/>
              <a:uLnTx/>
              <a:uFillTx/>
              <a:latin typeface="+mn-lt"/>
              <a:ea typeface="黑体" panose="02010609060101010101" pitchFamily="49" charset="-122"/>
              <a:cs typeface="+mn-cs"/>
            </a:endParaRPr>
          </a:p>
        </p:txBody>
      </p:sp>
      <p:sp>
        <p:nvSpPr>
          <p:cNvPr id="77832"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7826" name="Object 1"/>
          <p:cNvGraphicFramePr/>
          <p:nvPr/>
        </p:nvGraphicFramePr>
        <p:xfrm>
          <a:off x="2214563" y="1143000"/>
          <a:ext cx="2909887" cy="714375"/>
        </p:xfrm>
        <a:graphic>
          <a:graphicData uri="http://schemas.openxmlformats.org/presentationml/2006/ole">
            <mc:AlternateContent xmlns:mc="http://schemas.openxmlformats.org/markup-compatibility/2006">
              <mc:Choice xmlns:v="urn:schemas-microsoft-com:vml" Requires="v">
                <p:oleObj spid="_x0000_s3215" name="" r:id="rId1" imgW="2133600" imgH="520700" progId="Equation.DSMT4">
                  <p:embed/>
                </p:oleObj>
              </mc:Choice>
              <mc:Fallback>
                <p:oleObj name="" r:id="rId1" imgW="2133600" imgH="520700" progId="Equation.DSMT4">
                  <p:embed/>
                  <p:pic>
                    <p:nvPicPr>
                      <p:cNvPr id="0" name="图片 3214"/>
                      <p:cNvPicPr/>
                      <p:nvPr/>
                    </p:nvPicPr>
                    <p:blipFill>
                      <a:blip r:embed="rId2"/>
                      <a:stretch>
                        <a:fillRect/>
                      </a:stretch>
                    </p:blipFill>
                    <p:spPr>
                      <a:xfrm>
                        <a:off x="2214563" y="1143000"/>
                        <a:ext cx="2909887" cy="714375"/>
                      </a:xfrm>
                      <a:prstGeom prst="rect">
                        <a:avLst/>
                      </a:prstGeom>
                      <a:noFill/>
                      <a:ln w="38100">
                        <a:noFill/>
                        <a:miter/>
                      </a:ln>
                    </p:spPr>
                  </p:pic>
                </p:oleObj>
              </mc:Fallback>
            </mc:AlternateContent>
          </a:graphicData>
        </a:graphic>
      </p:graphicFrame>
      <p:sp>
        <p:nvSpPr>
          <p:cNvPr id="77833"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7827" name="Object 3"/>
          <p:cNvGraphicFramePr/>
          <p:nvPr/>
        </p:nvGraphicFramePr>
        <p:xfrm>
          <a:off x="3857625" y="1857375"/>
          <a:ext cx="2857500" cy="571500"/>
        </p:xfrm>
        <a:graphic>
          <a:graphicData uri="http://schemas.openxmlformats.org/presentationml/2006/ole">
            <mc:AlternateContent xmlns:mc="http://schemas.openxmlformats.org/markup-compatibility/2006">
              <mc:Choice xmlns:v="urn:schemas-microsoft-com:vml" Requires="v">
                <p:oleObj spid="_x0000_s3216" name="" r:id="rId3" imgW="1764665" imgH="355600" progId="Equation.DSMT4">
                  <p:embed/>
                </p:oleObj>
              </mc:Choice>
              <mc:Fallback>
                <p:oleObj name="" r:id="rId3" imgW="1764665" imgH="355600" progId="Equation.DSMT4">
                  <p:embed/>
                  <p:pic>
                    <p:nvPicPr>
                      <p:cNvPr id="0" name="图片 3215"/>
                      <p:cNvPicPr/>
                      <p:nvPr/>
                    </p:nvPicPr>
                    <p:blipFill>
                      <a:blip r:embed="rId4"/>
                      <a:stretch>
                        <a:fillRect/>
                      </a:stretch>
                    </p:blipFill>
                    <p:spPr>
                      <a:xfrm>
                        <a:off x="3857625" y="1857375"/>
                        <a:ext cx="2857500" cy="571500"/>
                      </a:xfrm>
                      <a:prstGeom prst="rect">
                        <a:avLst/>
                      </a:prstGeom>
                      <a:noFill/>
                      <a:ln w="38100">
                        <a:noFill/>
                        <a:miter/>
                      </a:ln>
                    </p:spPr>
                  </p:pic>
                </p:oleObj>
              </mc:Fallback>
            </mc:AlternateContent>
          </a:graphicData>
        </a:graphic>
      </p:graphicFrame>
      <p:sp>
        <p:nvSpPr>
          <p:cNvPr id="77834"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7828" name="Object 5"/>
          <p:cNvGraphicFramePr/>
          <p:nvPr/>
        </p:nvGraphicFramePr>
        <p:xfrm>
          <a:off x="2571750" y="4143375"/>
          <a:ext cx="3500438" cy="473075"/>
        </p:xfrm>
        <a:graphic>
          <a:graphicData uri="http://schemas.openxmlformats.org/presentationml/2006/ole">
            <mc:AlternateContent xmlns:mc="http://schemas.openxmlformats.org/markup-compatibility/2006">
              <mc:Choice xmlns:v="urn:schemas-microsoft-com:vml" Requires="v">
                <p:oleObj spid="_x0000_s3217" name="" r:id="rId5" imgW="1409065" imgH="190500" progId="Equation.DSMT4">
                  <p:embed/>
                </p:oleObj>
              </mc:Choice>
              <mc:Fallback>
                <p:oleObj name="" r:id="rId5" imgW="1409065" imgH="190500" progId="Equation.DSMT4">
                  <p:embed/>
                  <p:pic>
                    <p:nvPicPr>
                      <p:cNvPr id="0" name="图片 3216"/>
                      <p:cNvPicPr/>
                      <p:nvPr/>
                    </p:nvPicPr>
                    <p:blipFill>
                      <a:blip r:embed="rId6"/>
                      <a:stretch>
                        <a:fillRect/>
                      </a:stretch>
                    </p:blipFill>
                    <p:spPr>
                      <a:xfrm>
                        <a:off x="2571750" y="4143375"/>
                        <a:ext cx="3500438" cy="473075"/>
                      </a:xfrm>
                      <a:prstGeom prst="rect">
                        <a:avLst/>
                      </a:prstGeom>
                      <a:noFill/>
                      <a:ln w="38100">
                        <a:noFill/>
                        <a:miter/>
                      </a:ln>
                    </p:spPr>
                  </p:pic>
                </p:oleObj>
              </mc:Fallback>
            </mc:AlternateContent>
          </a:graphicData>
        </a:graphic>
      </p:graphicFrame>
      <p:sp>
        <p:nvSpPr>
          <p:cNvPr id="77835"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7829" name="Object 7"/>
          <p:cNvGraphicFramePr/>
          <p:nvPr/>
        </p:nvGraphicFramePr>
        <p:xfrm>
          <a:off x="6858000" y="4286250"/>
          <a:ext cx="1204913" cy="285750"/>
        </p:xfrm>
        <a:graphic>
          <a:graphicData uri="http://schemas.openxmlformats.org/presentationml/2006/ole">
            <mc:AlternateContent xmlns:mc="http://schemas.openxmlformats.org/markup-compatibility/2006">
              <mc:Choice xmlns:v="urn:schemas-microsoft-com:vml" Requires="v">
                <p:oleObj spid="_x0000_s3218" name="" r:id="rId7" imgW="558800" imgH="152400" progId="Equation.DSMT4">
                  <p:embed/>
                </p:oleObj>
              </mc:Choice>
              <mc:Fallback>
                <p:oleObj name="" r:id="rId7" imgW="558800" imgH="152400" progId="Equation.DSMT4">
                  <p:embed/>
                  <p:pic>
                    <p:nvPicPr>
                      <p:cNvPr id="0" name="图片 3217"/>
                      <p:cNvPicPr/>
                      <p:nvPr/>
                    </p:nvPicPr>
                    <p:blipFill>
                      <a:blip r:embed="rId8"/>
                      <a:stretch>
                        <a:fillRect/>
                      </a:stretch>
                    </p:blipFill>
                    <p:spPr>
                      <a:xfrm>
                        <a:off x="6858000" y="4286250"/>
                        <a:ext cx="1204913" cy="285750"/>
                      </a:xfrm>
                      <a:prstGeom prst="rect">
                        <a:avLst/>
                      </a:prstGeom>
                      <a:noFill/>
                      <a:ln w="38100">
                        <a:noFill/>
                        <a:miter/>
                      </a:ln>
                    </p:spPr>
                  </p:pic>
                </p:oleObj>
              </mc:Fallback>
            </mc:AlternateContent>
          </a:graphicData>
        </a:graphic>
      </p:graphicFrame>
      <p:sp>
        <p:nvSpPr>
          <p:cNvPr id="77836" name="Rectangle 10"/>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7830" name="Object 9"/>
          <p:cNvGraphicFramePr/>
          <p:nvPr/>
        </p:nvGraphicFramePr>
        <p:xfrm>
          <a:off x="3143250" y="5929313"/>
          <a:ext cx="3000375" cy="500062"/>
        </p:xfrm>
        <a:graphic>
          <a:graphicData uri="http://schemas.openxmlformats.org/presentationml/2006/ole">
            <mc:AlternateContent xmlns:mc="http://schemas.openxmlformats.org/markup-compatibility/2006">
              <mc:Choice xmlns:v="urn:schemas-microsoft-com:vml" Requires="v">
                <p:oleObj spid="_x0000_s3219" name="" r:id="rId9" imgW="1143000" imgH="190500" progId="Equation.DSMT4">
                  <p:embed/>
                </p:oleObj>
              </mc:Choice>
              <mc:Fallback>
                <p:oleObj name="" r:id="rId9" imgW="1143000" imgH="190500" progId="Equation.DSMT4">
                  <p:embed/>
                  <p:pic>
                    <p:nvPicPr>
                      <p:cNvPr id="0" name="图片 3218"/>
                      <p:cNvPicPr/>
                      <p:nvPr/>
                    </p:nvPicPr>
                    <p:blipFill>
                      <a:blip r:embed="rId10"/>
                      <a:stretch>
                        <a:fillRect/>
                      </a:stretch>
                    </p:blipFill>
                    <p:spPr>
                      <a:xfrm>
                        <a:off x="3143250" y="5929313"/>
                        <a:ext cx="3000375" cy="500062"/>
                      </a:xfrm>
                      <a:prstGeom prst="rect">
                        <a:avLst/>
                      </a:prstGeom>
                      <a:noFill/>
                      <a:ln w="38100">
                        <a:noFill/>
                        <a:miter/>
                      </a:ln>
                    </p:spPr>
                  </p:pic>
                </p:oleObj>
              </mc:Fallback>
            </mc:AlternateContent>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1"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8850" name="Object 1"/>
          <p:cNvGraphicFramePr/>
          <p:nvPr/>
        </p:nvGraphicFramePr>
        <p:xfrm>
          <a:off x="714375" y="0"/>
          <a:ext cx="7643813" cy="5715000"/>
        </p:xfrm>
        <a:graphic>
          <a:graphicData uri="http://schemas.openxmlformats.org/presentationml/2006/ole">
            <mc:AlternateContent xmlns:mc="http://schemas.openxmlformats.org/markup-compatibility/2006">
              <mc:Choice xmlns:v="urn:schemas-microsoft-com:vml" Requires="v">
                <p:oleObj spid="_x0000_s3220" name="" r:id="rId1" imgW="9060180" imgH="6806565" progId="Visio.Drawing.15">
                  <p:embed/>
                </p:oleObj>
              </mc:Choice>
              <mc:Fallback>
                <p:oleObj name="" r:id="rId1" imgW="9060180" imgH="6806565" progId="Visio.Drawing.15">
                  <p:embed/>
                  <p:pic>
                    <p:nvPicPr>
                      <p:cNvPr id="0" name="图片 3219"/>
                      <p:cNvPicPr/>
                      <p:nvPr/>
                    </p:nvPicPr>
                    <p:blipFill>
                      <a:blip r:embed="rId2"/>
                      <a:stretch>
                        <a:fillRect/>
                      </a:stretch>
                    </p:blipFill>
                    <p:spPr>
                      <a:xfrm>
                        <a:off x="714375" y="0"/>
                        <a:ext cx="7643813" cy="5715000"/>
                      </a:xfrm>
                      <a:prstGeom prst="rect">
                        <a:avLst/>
                      </a:prstGeom>
                      <a:noFill/>
                      <a:ln w="38100">
                        <a:noFill/>
                        <a:miter/>
                      </a:ln>
                    </p:spPr>
                  </p:pic>
                </p:oleObj>
              </mc:Fallback>
            </mc:AlternateContent>
          </a:graphicData>
        </a:graphic>
      </p:graphicFrame>
      <p:sp>
        <p:nvSpPr>
          <p:cNvPr id="6" name="TextBox 5"/>
          <p:cNvSpPr txBox="1"/>
          <p:nvPr/>
        </p:nvSpPr>
        <p:spPr>
          <a:xfrm>
            <a:off x="2643188" y="5857875"/>
            <a:ext cx="4429125" cy="400050"/>
          </a:xfrm>
          <a:prstGeom prst="rect">
            <a:avLst/>
          </a:prstGeom>
          <a:noFill/>
        </p:spPr>
        <p:txBody>
          <a:bodyPr>
            <a:spAutoFit/>
          </a:bodyPr>
          <a:lstStyle/>
          <a:p>
            <a:pPr marR="0" defTabSz="914400">
              <a:buClrTx/>
              <a:buSzTx/>
              <a:buFontTx/>
              <a:buNone/>
              <a:defRPr/>
            </a:pPr>
            <a:r>
              <a:rPr kumimoji="0" lang="zh-CN" altLang="en-US" sz="2000" kern="1200" cap="none" spc="0" normalizeH="0" baseline="0" noProof="0" dirty="0">
                <a:latin typeface="+mn-ea"/>
                <a:ea typeface="+mn-ea"/>
                <a:cs typeface="+mn-cs"/>
              </a:rPr>
              <a:t>例</a:t>
            </a:r>
            <a:r>
              <a:rPr kumimoji="0" lang="en-US" altLang="zh-CN" sz="2000" kern="1200" cap="none" spc="0" normalizeH="0" baseline="0" noProof="0" dirty="0">
                <a:latin typeface="+mn-ea"/>
                <a:ea typeface="+mn-ea"/>
                <a:cs typeface="+mn-cs"/>
              </a:rPr>
              <a:t>8-4</a:t>
            </a:r>
            <a:r>
              <a:rPr kumimoji="0" lang="zh-CN" altLang="en-US" sz="2000" kern="1200" cap="none" spc="0" normalizeH="0" baseline="0" noProof="0" dirty="0">
                <a:latin typeface="+mn-ea"/>
                <a:ea typeface="+mn-ea"/>
                <a:cs typeface="+mn-cs"/>
              </a:rPr>
              <a:t>带阻</a:t>
            </a:r>
            <a:r>
              <a:rPr kumimoji="0" lang="en-US" altLang="zh-CN" sz="2000" kern="1200" cap="none" spc="0" normalizeH="0" baseline="0" noProof="0" dirty="0">
                <a:latin typeface="+mn-ea"/>
                <a:ea typeface="+mn-ea"/>
                <a:cs typeface="+mn-cs"/>
              </a:rPr>
              <a:t>FIR</a:t>
            </a:r>
            <a:r>
              <a:rPr kumimoji="0" lang="zh-CN" altLang="en-US" sz="2000" kern="1200" cap="none" spc="0" normalizeH="0" baseline="0" noProof="0" dirty="0">
                <a:latin typeface="+mn-ea"/>
                <a:ea typeface="+mn-ea"/>
                <a:cs typeface="+mn-cs"/>
              </a:rPr>
              <a:t>滤波器的幅频响应曲线</a:t>
            </a:r>
            <a:endParaRPr kumimoji="0" lang="zh-CN" altLang="en-US" sz="2000" kern="1200" cap="none" spc="0" normalizeH="0" baseline="0" noProof="0" dirty="0">
              <a:latin typeface="+mn-ea"/>
              <a:ea typeface="+mn-ea"/>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9"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146" name="Object 2"/>
          <p:cNvGraphicFramePr/>
          <p:nvPr/>
        </p:nvGraphicFramePr>
        <p:xfrm>
          <a:off x="1214438" y="357188"/>
          <a:ext cx="4214812" cy="857250"/>
        </p:xfrm>
        <a:graphic>
          <a:graphicData uri="http://schemas.openxmlformats.org/presentationml/2006/ole">
            <mc:AlternateContent xmlns:mc="http://schemas.openxmlformats.org/markup-compatibility/2006">
              <mc:Choice xmlns:v="urn:schemas-microsoft-com:vml" Requires="v">
                <p:oleObj spid="_x0000_s3077" name="" r:id="rId1" imgW="2413000" imgH="355600" progId="Equation.DSMT4">
                  <p:embed/>
                </p:oleObj>
              </mc:Choice>
              <mc:Fallback>
                <p:oleObj name="" r:id="rId1" imgW="2413000" imgH="355600" progId="Equation.DSMT4">
                  <p:embed/>
                  <p:pic>
                    <p:nvPicPr>
                      <p:cNvPr id="0" name="图片 3076"/>
                      <p:cNvPicPr/>
                      <p:nvPr/>
                    </p:nvPicPr>
                    <p:blipFill>
                      <a:blip r:embed="rId2"/>
                      <a:stretch>
                        <a:fillRect/>
                      </a:stretch>
                    </p:blipFill>
                    <p:spPr>
                      <a:xfrm>
                        <a:off x="1214438" y="357188"/>
                        <a:ext cx="4214812" cy="857250"/>
                      </a:xfrm>
                      <a:prstGeom prst="rect">
                        <a:avLst/>
                      </a:prstGeom>
                      <a:noFill/>
                      <a:ln w="38100">
                        <a:noFill/>
                        <a:miter/>
                      </a:ln>
                    </p:spPr>
                  </p:pic>
                </p:oleObj>
              </mc:Fallback>
            </mc:AlternateContent>
          </a:graphicData>
        </a:graphic>
      </p:graphicFrame>
      <p:sp>
        <p:nvSpPr>
          <p:cNvPr id="6150"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51"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52"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147" name="Object 5"/>
          <p:cNvGraphicFramePr/>
          <p:nvPr/>
        </p:nvGraphicFramePr>
        <p:xfrm>
          <a:off x="1357313" y="1357313"/>
          <a:ext cx="6000750" cy="857250"/>
        </p:xfrm>
        <a:graphic>
          <a:graphicData uri="http://schemas.openxmlformats.org/presentationml/2006/ole">
            <mc:AlternateContent xmlns:mc="http://schemas.openxmlformats.org/markup-compatibility/2006">
              <mc:Choice xmlns:v="urn:schemas-microsoft-com:vml" Requires="v">
                <p:oleObj spid="_x0000_s3076" name="" r:id="rId3" imgW="3556000" imgH="355600" progId="Equation.DSMT4">
                  <p:embed/>
                </p:oleObj>
              </mc:Choice>
              <mc:Fallback>
                <p:oleObj name="" r:id="rId3" imgW="3556000" imgH="355600" progId="Equation.DSMT4">
                  <p:embed/>
                  <p:pic>
                    <p:nvPicPr>
                      <p:cNvPr id="0" name="图片 3075"/>
                      <p:cNvPicPr/>
                      <p:nvPr/>
                    </p:nvPicPr>
                    <p:blipFill>
                      <a:blip r:embed="rId4"/>
                      <a:stretch>
                        <a:fillRect/>
                      </a:stretch>
                    </p:blipFill>
                    <p:spPr>
                      <a:xfrm>
                        <a:off x="1357313" y="1357313"/>
                        <a:ext cx="6000750" cy="857250"/>
                      </a:xfrm>
                      <a:prstGeom prst="rect">
                        <a:avLst/>
                      </a:prstGeom>
                      <a:noFill/>
                      <a:ln w="38100">
                        <a:noFill/>
                        <a:miter/>
                      </a:ln>
                    </p:spPr>
                  </p:pic>
                </p:oleObj>
              </mc:Fallback>
            </mc:AlternateContent>
          </a:graphicData>
        </a:graphic>
      </p:graphicFrame>
      <p:sp>
        <p:nvSpPr>
          <p:cNvPr id="6153"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148" name="Object 7"/>
          <p:cNvGraphicFramePr/>
          <p:nvPr/>
        </p:nvGraphicFramePr>
        <p:xfrm>
          <a:off x="928688" y="2286000"/>
          <a:ext cx="7000875" cy="3962400"/>
        </p:xfrm>
        <a:graphic>
          <a:graphicData uri="http://schemas.openxmlformats.org/presentationml/2006/ole">
            <mc:AlternateContent xmlns:mc="http://schemas.openxmlformats.org/markup-compatibility/2006">
              <mc:Choice xmlns:v="urn:schemas-microsoft-com:vml" Requires="v">
                <p:oleObj spid="_x0000_s3078" name="" r:id="rId5" imgW="9060180" imgH="6806565" progId="Visio.Drawing.15">
                  <p:embed/>
                </p:oleObj>
              </mc:Choice>
              <mc:Fallback>
                <p:oleObj name="" r:id="rId5" imgW="9060180" imgH="6806565" progId="Visio.Drawing.15">
                  <p:embed/>
                  <p:pic>
                    <p:nvPicPr>
                      <p:cNvPr id="0" name="图片 3077"/>
                      <p:cNvPicPr/>
                      <p:nvPr/>
                    </p:nvPicPr>
                    <p:blipFill>
                      <a:blip r:embed="rId6"/>
                      <a:stretch>
                        <a:fillRect/>
                      </a:stretch>
                    </p:blipFill>
                    <p:spPr>
                      <a:xfrm>
                        <a:off x="928688" y="2286000"/>
                        <a:ext cx="7000875" cy="3962400"/>
                      </a:xfrm>
                      <a:prstGeom prst="rect">
                        <a:avLst/>
                      </a:prstGeom>
                      <a:noFill/>
                      <a:ln w="38100">
                        <a:noFill/>
                        <a:miter/>
                      </a:ln>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2" name="Rectangle 2"/>
          <p:cNvSpPr>
            <a:spLocks noGrp="1"/>
          </p:cNvSpPr>
          <p:nvPr>
            <p:ph idx="1"/>
          </p:nvPr>
        </p:nvSpPr>
        <p:spPr>
          <a:xfrm>
            <a:off x="611188" y="260350"/>
            <a:ext cx="8640762" cy="5867400"/>
          </a:xfrm>
        </p:spPr>
        <p:txBody>
          <a:bodyPr vert="horz" wrap="square" lIns="91440" tIns="45720" rIns="91440" bIns="45720" anchor="t" anchorCtr="0"/>
          <a:p>
            <a:pPr>
              <a:lnSpc>
                <a:spcPct val="150000"/>
              </a:lnSpc>
              <a:spcBef>
                <a:spcPct val="50000"/>
              </a:spcBef>
              <a:buNone/>
            </a:pPr>
            <a:r>
              <a:rPr lang="zh-CN" altLang="en-US" sz="2400" b="1" dirty="0">
                <a:latin typeface="Tahoma" panose="020B0604030504040204" pitchFamily="34" charset="0"/>
              </a:rPr>
              <a:t>      </a:t>
            </a:r>
            <a:r>
              <a:rPr lang="zh-CN" altLang="en-US" sz="2400" dirty="0">
                <a:latin typeface="Tahoma" panose="020B0604030504040204" pitchFamily="34" charset="0"/>
              </a:rPr>
              <a:t>不同的频率分量通过滤波器产生的相位延迟不同，从而产</a:t>
            </a:r>
            <a:endParaRPr lang="en-US" altLang="zh-CN" sz="2400" dirty="0">
              <a:latin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生了相位失真。</a:t>
            </a:r>
            <a:endParaRPr lang="zh-CN" altLang="en-US" sz="2400" dirty="0">
              <a:latin typeface="Tahoma" panose="020B0604030504040204" pitchFamily="34" charset="0"/>
            </a:endParaRPr>
          </a:p>
          <a:p>
            <a:pPr>
              <a:lnSpc>
                <a:spcPct val="150000"/>
              </a:lnSpc>
              <a:spcBef>
                <a:spcPct val="50000"/>
              </a:spcBef>
              <a:buNone/>
            </a:pPr>
            <a:r>
              <a:rPr lang="zh-CN" altLang="en-US" sz="2400" dirty="0">
                <a:solidFill>
                  <a:srgbClr val="FF0000"/>
                </a:solidFill>
                <a:latin typeface="Tahoma" panose="020B0604030504040204" pitchFamily="34" charset="0"/>
              </a:rPr>
              <a:t>解决方法</a:t>
            </a:r>
            <a:r>
              <a:rPr lang="zh-CN" altLang="en-US" sz="2400" dirty="0">
                <a:latin typeface="Tahoma" panose="020B0604030504040204" pitchFamily="34" charset="0"/>
              </a:rPr>
              <a:t>：使相位差为频率的线性系数</a:t>
            </a:r>
            <a:endParaRPr lang="zh-CN" altLang="en-US" sz="2400" dirty="0">
              <a:latin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                        </a:t>
            </a:r>
            <a:endParaRPr lang="en-US" altLang="zh-CN" sz="2400" dirty="0">
              <a:latin typeface="Tahoma" panose="020B0604030504040204" pitchFamily="34" charset="0"/>
              <a:cs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则              相位延迟与频率无关，等于 </a:t>
            </a:r>
            <a:r>
              <a:rPr lang="en-US" altLang="zh-CN" sz="2400" dirty="0">
                <a:latin typeface="黑体" panose="02010609060101010101" pitchFamily="49" charset="-122"/>
              </a:rPr>
              <a:t>τ</a:t>
            </a:r>
            <a:r>
              <a:rPr lang="zh-CN" altLang="en-US" sz="2400" dirty="0">
                <a:latin typeface="Tahoma" panose="020B0604030504040204" pitchFamily="34" charset="0"/>
              </a:rPr>
              <a:t>个采样点。</a:t>
            </a:r>
            <a:endParaRPr lang="zh-CN" altLang="en-US" sz="2400" dirty="0">
              <a:latin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输入的所有频率分量</a:t>
            </a:r>
            <a:r>
              <a:rPr lang="zh-CN" altLang="en-US" sz="2400" dirty="0">
                <a:solidFill>
                  <a:srgbClr val="FF0000"/>
                </a:solidFill>
                <a:latin typeface="Tahoma" panose="020B0604030504040204" pitchFamily="34" charset="0"/>
              </a:rPr>
              <a:t>同时</a:t>
            </a:r>
            <a:r>
              <a:rPr lang="zh-CN" altLang="en-US" sz="2400" dirty="0">
                <a:latin typeface="Tahoma" panose="020B0604030504040204" pitchFamily="34" charset="0"/>
              </a:rPr>
              <a:t>出现在滤波器的输出端。</a:t>
            </a:r>
            <a:endParaRPr lang="zh-CN" altLang="en-US" sz="2400" dirty="0">
              <a:latin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    设计具有线性相位特点，而没有相位失真的滤波器：</a:t>
            </a:r>
            <a:endParaRPr lang="zh-CN" altLang="en-US" sz="2400" dirty="0">
              <a:latin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               </a:t>
            </a:r>
            <a:r>
              <a:rPr lang="zh-CN" altLang="en-US" sz="2400" b="1" dirty="0">
                <a:solidFill>
                  <a:srgbClr val="FF0000"/>
                </a:solidFill>
                <a:latin typeface="Tahoma" panose="020B0604030504040204" pitchFamily="34" charset="0"/>
              </a:rPr>
              <a:t>关于零点对称的脉冲响应</a:t>
            </a:r>
            <a:endParaRPr lang="zh-CN" altLang="en-US" sz="2400" b="1" dirty="0">
              <a:solidFill>
                <a:srgbClr val="FF0000"/>
              </a:solidFill>
              <a:latin typeface="Tahoma" panose="020B0604030504040204" pitchFamily="34" charset="0"/>
            </a:endParaRPr>
          </a:p>
        </p:txBody>
      </p:sp>
      <p:graphicFrame>
        <p:nvGraphicFramePr>
          <p:cNvPr id="7170" name="Object 3"/>
          <p:cNvGraphicFramePr/>
          <p:nvPr/>
        </p:nvGraphicFramePr>
        <p:xfrm>
          <a:off x="3000375" y="2357438"/>
          <a:ext cx="1785938" cy="525462"/>
        </p:xfrm>
        <a:graphic>
          <a:graphicData uri="http://schemas.openxmlformats.org/presentationml/2006/ole">
            <mc:AlternateContent xmlns:mc="http://schemas.openxmlformats.org/markup-compatibility/2006">
              <mc:Choice xmlns:v="urn:schemas-microsoft-com:vml" Requires="v">
                <p:oleObj spid="_x0000_s3079" name="" r:id="rId1" imgW="647700" imgH="190500" progId="Equation.DSMT4">
                  <p:embed/>
                </p:oleObj>
              </mc:Choice>
              <mc:Fallback>
                <p:oleObj name="" r:id="rId1" imgW="647700" imgH="190500" progId="Equation.DSMT4">
                  <p:embed/>
                  <p:pic>
                    <p:nvPicPr>
                      <p:cNvPr id="0" name="图片 3078"/>
                      <p:cNvPicPr/>
                      <p:nvPr/>
                    </p:nvPicPr>
                    <p:blipFill>
                      <a:blip r:embed="rId2"/>
                      <a:stretch>
                        <a:fillRect/>
                      </a:stretch>
                    </p:blipFill>
                    <p:spPr>
                      <a:xfrm>
                        <a:off x="3000375" y="2357438"/>
                        <a:ext cx="1785938" cy="525462"/>
                      </a:xfrm>
                      <a:prstGeom prst="rect">
                        <a:avLst/>
                      </a:prstGeom>
                      <a:noFill/>
                      <a:ln w="38100">
                        <a:noFill/>
                        <a:miter/>
                      </a:ln>
                    </p:spPr>
                  </p:pic>
                </p:oleObj>
              </mc:Fallback>
            </mc:AlternateContent>
          </a:graphicData>
        </a:graphic>
      </p:graphicFrame>
      <p:graphicFrame>
        <p:nvGraphicFramePr>
          <p:cNvPr id="7171" name="Object 4"/>
          <p:cNvGraphicFramePr/>
          <p:nvPr/>
        </p:nvGraphicFramePr>
        <p:xfrm>
          <a:off x="1249363" y="3357563"/>
          <a:ext cx="928687" cy="357187"/>
        </p:xfrm>
        <a:graphic>
          <a:graphicData uri="http://schemas.openxmlformats.org/presentationml/2006/ole">
            <mc:AlternateContent xmlns:mc="http://schemas.openxmlformats.org/markup-compatibility/2006">
              <mc:Choice xmlns:v="urn:schemas-microsoft-com:vml" Requires="v">
                <p:oleObj spid="_x0000_s3080" name="" r:id="rId3" imgW="495300" imgH="190500" progId="Equation.DSMT4">
                  <p:embed/>
                </p:oleObj>
              </mc:Choice>
              <mc:Fallback>
                <p:oleObj name="" r:id="rId3" imgW="495300" imgH="190500" progId="Equation.DSMT4">
                  <p:embed/>
                  <p:pic>
                    <p:nvPicPr>
                      <p:cNvPr id="0" name="图片 3079"/>
                      <p:cNvPicPr/>
                      <p:nvPr/>
                    </p:nvPicPr>
                    <p:blipFill>
                      <a:blip r:embed="rId4"/>
                      <a:stretch>
                        <a:fillRect/>
                      </a:stretch>
                    </p:blipFill>
                    <p:spPr>
                      <a:xfrm>
                        <a:off x="1249363" y="3357563"/>
                        <a:ext cx="928687" cy="357187"/>
                      </a:xfrm>
                      <a:prstGeom prst="rect">
                        <a:avLst/>
                      </a:prstGeom>
                      <a:noFill/>
                      <a:ln w="38100">
                        <a:noFill/>
                        <a:miter/>
                      </a:ln>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194" name="Object 5"/>
          <p:cNvGraphicFramePr>
            <a:graphicFrameLocks noChangeAspect="1"/>
          </p:cNvGraphicFramePr>
          <p:nvPr/>
        </p:nvGraphicFramePr>
        <p:xfrm>
          <a:off x="785813" y="285750"/>
          <a:ext cx="7786687" cy="4921250"/>
        </p:xfrm>
        <a:graphic>
          <a:graphicData uri="http://schemas.openxmlformats.org/presentationml/2006/ole">
            <mc:AlternateContent xmlns:mc="http://schemas.openxmlformats.org/markup-compatibility/2006">
              <mc:Choice xmlns:v="urn:schemas-microsoft-com:vml" Requires="v">
                <p:oleObj spid="_x0000_s3081" name="" r:id="rId1" imgW="10287000" imgH="6858000" progId="PhotoSuite.Image">
                  <p:embed/>
                </p:oleObj>
              </mc:Choice>
              <mc:Fallback>
                <p:oleObj name="" r:id="rId1" imgW="10287000" imgH="6858000" progId="PhotoSuite.Image">
                  <p:embed/>
                  <p:pic>
                    <p:nvPicPr>
                      <p:cNvPr id="0" name="图片 3080"/>
                      <p:cNvPicPr/>
                      <p:nvPr/>
                    </p:nvPicPr>
                    <p:blipFill>
                      <a:blip r:embed="rId2"/>
                      <a:stretch>
                        <a:fillRect/>
                      </a:stretch>
                    </p:blipFill>
                    <p:spPr>
                      <a:xfrm>
                        <a:off x="785813" y="285750"/>
                        <a:ext cx="7786687" cy="4921250"/>
                      </a:xfrm>
                      <a:prstGeom prst="rect">
                        <a:avLst/>
                      </a:prstGeom>
                      <a:noFill/>
                      <a:ln w="38100">
                        <a:noFill/>
                        <a:miter/>
                      </a:ln>
                    </p:spPr>
                  </p:pic>
                </p:oleObj>
              </mc:Fallback>
            </mc:AlternateContent>
          </a:graphicData>
        </a:graphic>
      </p:graphicFrame>
      <p:sp>
        <p:nvSpPr>
          <p:cNvPr id="8195" name="TextBox 7"/>
          <p:cNvSpPr txBox="1"/>
          <p:nvPr/>
        </p:nvSpPr>
        <p:spPr>
          <a:xfrm>
            <a:off x="1714500" y="5214938"/>
            <a:ext cx="6072188" cy="646112"/>
          </a:xfrm>
          <a:prstGeom prst="rect">
            <a:avLst/>
          </a:prstGeom>
          <a:noFill/>
          <a:ln w="9525">
            <a:noFill/>
          </a:ln>
        </p:spPr>
        <p:txBody>
          <a:bodyPr>
            <a:spAutoFit/>
          </a:bodyPr>
          <a:p>
            <a:pPr>
              <a:lnSpc>
                <a:spcPct val="150000"/>
              </a:lnSpc>
            </a:pPr>
            <a:r>
              <a:rPr lang="zh-CN" altLang="en-US" sz="2400" dirty="0">
                <a:latin typeface="Tahoma" panose="020B0604030504040204" pitchFamily="34" charset="0"/>
                <a:ea typeface="黑体" panose="02010609060101010101" pitchFamily="49" charset="-122"/>
              </a:rPr>
              <a:t>关于零点对称的脉冲响应，但为非因果系统</a:t>
            </a:r>
            <a:endParaRPr lang="zh-CN" altLang="en-US" sz="2400" dirty="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Rectangle 2"/>
          <p:cNvSpPr>
            <a:spLocks noGrp="1"/>
          </p:cNvSpPr>
          <p:nvPr>
            <p:ph idx="1"/>
          </p:nvPr>
        </p:nvSpPr>
        <p:spPr>
          <a:xfrm>
            <a:off x="611188" y="260350"/>
            <a:ext cx="8137525" cy="5867400"/>
          </a:xfrm>
        </p:spPr>
        <p:txBody>
          <a:bodyPr vert="horz" wrap="square" lIns="91440" tIns="45720" rIns="91440" bIns="45720" anchor="t" anchorCtr="0"/>
          <a:p>
            <a:pPr>
              <a:lnSpc>
                <a:spcPct val="150000"/>
              </a:lnSpc>
              <a:buNone/>
            </a:pPr>
            <a:r>
              <a:rPr lang="zh-CN" altLang="en-US" sz="2400" dirty="0">
                <a:latin typeface="Tahoma" panose="020B0604030504040204" pitchFamily="34" charset="0"/>
              </a:rPr>
              <a:t>在实际中，所有滤波器为因果滤波器，而前图 关于</a:t>
            </a:r>
            <a:r>
              <a:rPr lang="en-US" altLang="zh-CN" sz="2400" dirty="0">
                <a:latin typeface="Tahoma" panose="020B0604030504040204" pitchFamily="34" charset="0"/>
              </a:rPr>
              <a:t>0 </a:t>
            </a:r>
            <a:r>
              <a:rPr lang="zh-CN" altLang="en-US" sz="2400" dirty="0">
                <a:latin typeface="Tahoma" panose="020B0604030504040204" pitchFamily="34" charset="0"/>
              </a:rPr>
              <a:t>点</a:t>
            </a:r>
            <a:endParaRPr lang="en-US" altLang="zh-CN" sz="2400" dirty="0">
              <a:latin typeface="Tahoma" panose="020B0604030504040204" pitchFamily="34" charset="0"/>
            </a:endParaRPr>
          </a:p>
          <a:p>
            <a:pPr>
              <a:lnSpc>
                <a:spcPct val="150000"/>
              </a:lnSpc>
              <a:buNone/>
            </a:pPr>
            <a:r>
              <a:rPr lang="zh-CN" altLang="en-US" sz="2400" dirty="0">
                <a:latin typeface="Tahoma" panose="020B0604030504040204" pitchFamily="34" charset="0"/>
              </a:rPr>
              <a:t>对称的脉冲响应是非因果的，</a:t>
            </a:r>
            <a:r>
              <a:rPr lang="en-US" altLang="zh-CN" sz="2400" dirty="0">
                <a:latin typeface="Tahoma" panose="020B0604030504040204" pitchFamily="34" charset="0"/>
              </a:rPr>
              <a:t>(</a:t>
            </a:r>
            <a:r>
              <a:rPr lang="zh-CN" altLang="en-US" sz="2400" dirty="0">
                <a:latin typeface="Tahoma" panose="020B0604030504040204" pitchFamily="34" charset="0"/>
              </a:rPr>
              <a:t>滤波器在有输入之前就有输</a:t>
            </a:r>
            <a:endParaRPr lang="en-US" altLang="zh-CN" sz="2400" dirty="0">
              <a:latin typeface="Tahoma" panose="020B0604030504040204" pitchFamily="34" charset="0"/>
            </a:endParaRPr>
          </a:p>
          <a:p>
            <a:pPr>
              <a:lnSpc>
                <a:spcPct val="150000"/>
              </a:lnSpc>
              <a:buNone/>
            </a:pPr>
            <a:r>
              <a:rPr lang="zh-CN" altLang="en-US" sz="2400" dirty="0">
                <a:latin typeface="Tahoma" panose="020B0604030504040204" pitchFamily="34" charset="0"/>
              </a:rPr>
              <a:t>出了</a:t>
            </a:r>
            <a:r>
              <a:rPr lang="en-US" altLang="zh-CN" sz="2400" dirty="0">
                <a:latin typeface="Tahoma" panose="020B0604030504040204" pitchFamily="34" charset="0"/>
              </a:rPr>
              <a:t>)</a:t>
            </a:r>
            <a:r>
              <a:rPr lang="zh-CN" altLang="en-US" sz="2400" dirty="0">
                <a:latin typeface="Tahoma" panose="020B0604030504040204" pitchFamily="34" charset="0"/>
              </a:rPr>
              <a:t>，要进行</a:t>
            </a:r>
            <a:r>
              <a:rPr lang="zh-CN" altLang="en-US" sz="2400" dirty="0">
                <a:solidFill>
                  <a:srgbClr val="FF0000"/>
                </a:solidFill>
                <a:latin typeface="Tahoma" panose="020B0604030504040204" pitchFamily="34" charset="0"/>
              </a:rPr>
              <a:t>时移为因果的</a:t>
            </a:r>
            <a:r>
              <a:rPr lang="zh-CN" altLang="en-US" sz="2400" dirty="0">
                <a:latin typeface="Tahoma" panose="020B0604030504040204" pitchFamily="34" charset="0"/>
              </a:rPr>
              <a:t>，如下图所示</a:t>
            </a:r>
            <a:endParaRPr lang="en-US" altLang="zh-CN" sz="2400" dirty="0">
              <a:latin typeface="Tahoma" panose="020B0604030504040204" pitchFamily="34" charset="0"/>
            </a:endParaRPr>
          </a:p>
        </p:txBody>
      </p:sp>
      <p:pic>
        <p:nvPicPr>
          <p:cNvPr id="97283" name="Picture 3" descr="9-7"/>
          <p:cNvPicPr>
            <a:picLocks noChangeAspect="1"/>
          </p:cNvPicPr>
          <p:nvPr/>
        </p:nvPicPr>
        <p:blipFill>
          <a:blip r:embed="rId1"/>
          <a:stretch>
            <a:fillRect/>
          </a:stretch>
        </p:blipFill>
        <p:spPr>
          <a:xfrm>
            <a:off x="642938" y="2571750"/>
            <a:ext cx="7858125" cy="405288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Rectangle 2"/>
          <p:cNvSpPr>
            <a:spLocks noGrp="1"/>
          </p:cNvSpPr>
          <p:nvPr>
            <p:ph idx="1"/>
          </p:nvPr>
        </p:nvSpPr>
        <p:spPr>
          <a:xfrm>
            <a:off x="323850" y="260350"/>
            <a:ext cx="7772400" cy="5791200"/>
          </a:xfrm>
        </p:spPr>
        <p:txBody>
          <a:bodyPr vert="horz" wrap="square" lIns="91440" tIns="45720" rIns="91440" bIns="45720" anchor="t" anchorCtr="0"/>
          <a:p>
            <a:pPr>
              <a:lnSpc>
                <a:spcPct val="150000"/>
              </a:lnSpc>
              <a:spcBef>
                <a:spcPct val="50000"/>
              </a:spcBef>
              <a:buNone/>
            </a:pPr>
            <a:r>
              <a:rPr lang="en-US" altLang="zh-CN" sz="2400" dirty="0">
                <a:latin typeface="Tahoma" panose="020B0604030504040204" pitchFamily="34" charset="0"/>
              </a:rPr>
              <a:t>h[n]=h</a:t>
            </a:r>
            <a:r>
              <a:rPr lang="en-US" altLang="zh-CN" sz="2400" baseline="-25000" dirty="0">
                <a:latin typeface="Tahoma" panose="020B0604030504040204" pitchFamily="34" charset="0"/>
              </a:rPr>
              <a:t>1</a:t>
            </a:r>
            <a:r>
              <a:rPr lang="en-US" altLang="zh-CN" sz="2400" dirty="0">
                <a:latin typeface="Tahoma" panose="020B0604030504040204" pitchFamily="34" charset="0"/>
              </a:rPr>
              <a:t>[n-M] </a:t>
            </a:r>
            <a:r>
              <a:rPr lang="zh-CN" altLang="en-US" sz="2400" dirty="0">
                <a:latin typeface="Tahoma" panose="020B0604030504040204" pitchFamily="34" charset="0"/>
              </a:rPr>
              <a:t>时移后</a:t>
            </a:r>
            <a:endParaRPr lang="zh-CN" altLang="en-US" sz="2400" dirty="0">
              <a:latin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滤波器频率响应 </a:t>
            </a:r>
            <a:r>
              <a:rPr lang="en-US" altLang="zh-CN" sz="2400" dirty="0">
                <a:latin typeface="Tahoma" panose="020B0604030504040204" pitchFamily="34" charset="0"/>
              </a:rPr>
              <a:t>H(</a:t>
            </a:r>
            <a:r>
              <a:rPr lang="en-US" altLang="zh-CN" sz="2400" dirty="0">
                <a:latin typeface="Tahoma" panose="020B0604030504040204" pitchFamily="34" charset="0"/>
                <a:cs typeface="Tahoma" panose="020B0604030504040204" pitchFamily="34" charset="0"/>
              </a:rPr>
              <a:t>e</a:t>
            </a:r>
            <a:r>
              <a:rPr lang="en-US" altLang="zh-CN" sz="2400" baseline="30000" dirty="0">
                <a:latin typeface="Tahoma" panose="020B0604030504040204" pitchFamily="34" charset="0"/>
                <a:cs typeface="Tahoma" panose="020B0604030504040204" pitchFamily="34" charset="0"/>
              </a:rPr>
              <a:t>j</a:t>
            </a:r>
            <a:r>
              <a:rPr lang="el-GR" altLang="zh-CN" sz="2400" baseline="30000" dirty="0">
                <a:latin typeface="Tahoma" panose="020B0604030504040204" pitchFamily="34" charset="0"/>
                <a:cs typeface="Tahoma" panose="020B0604030504040204" pitchFamily="34" charset="0"/>
              </a:rPr>
              <a:t>Ω</a:t>
            </a:r>
            <a:r>
              <a:rPr lang="en-US" altLang="zh-CN" sz="2400" dirty="0">
                <a:latin typeface="Tahoma" panose="020B0604030504040204" pitchFamily="34" charset="0"/>
              </a:rPr>
              <a:t>)= </a:t>
            </a:r>
            <a:r>
              <a:rPr lang="en-US" altLang="zh-CN" sz="2800" dirty="0">
                <a:latin typeface="Tahoma" panose="020B0604030504040204" pitchFamily="34" charset="0"/>
              </a:rPr>
              <a:t>e</a:t>
            </a:r>
            <a:r>
              <a:rPr lang="en-US" altLang="zh-CN" sz="2800" baseline="30000" dirty="0">
                <a:latin typeface="Tahoma" panose="020B0604030504040204" pitchFamily="34" charset="0"/>
              </a:rPr>
              <a:t>-jM</a:t>
            </a:r>
            <a:r>
              <a:rPr lang="en-US" altLang="zh-CN" sz="2800" baseline="30000" dirty="0">
                <a:latin typeface="Tahoma" panose="020B0604030504040204" pitchFamily="34" charset="0"/>
                <a:cs typeface="Tahoma" panose="020B0604030504040204" pitchFamily="34" charset="0"/>
              </a:rPr>
              <a:t>Ω</a:t>
            </a:r>
            <a:r>
              <a:rPr lang="en-US" altLang="zh-CN" sz="2400" dirty="0">
                <a:latin typeface="Tahoma" panose="020B0604030504040204" pitchFamily="34" charset="0"/>
              </a:rPr>
              <a:t>H</a:t>
            </a:r>
            <a:r>
              <a:rPr lang="en-US" altLang="zh-CN" sz="2400" baseline="-25000" dirty="0">
                <a:latin typeface="Tahoma" panose="020B0604030504040204" pitchFamily="34" charset="0"/>
              </a:rPr>
              <a:t>1</a:t>
            </a:r>
            <a:r>
              <a:rPr lang="en-US" altLang="zh-CN" sz="2400" dirty="0">
                <a:latin typeface="Tahoma" panose="020B0604030504040204" pitchFamily="34" charset="0"/>
              </a:rPr>
              <a:t>(</a:t>
            </a:r>
            <a:r>
              <a:rPr lang="en-US" altLang="zh-CN" sz="2400" dirty="0">
                <a:latin typeface="Tahoma" panose="020B0604030504040204" pitchFamily="34" charset="0"/>
                <a:cs typeface="Tahoma" panose="020B0604030504040204" pitchFamily="34" charset="0"/>
              </a:rPr>
              <a:t>e</a:t>
            </a:r>
            <a:r>
              <a:rPr lang="en-US" altLang="zh-CN" sz="2400" baseline="30000" dirty="0">
                <a:latin typeface="Tahoma" panose="020B0604030504040204" pitchFamily="34" charset="0"/>
                <a:cs typeface="Tahoma" panose="020B0604030504040204" pitchFamily="34" charset="0"/>
              </a:rPr>
              <a:t>j</a:t>
            </a:r>
            <a:r>
              <a:rPr lang="el-GR" altLang="zh-CN" sz="2400" baseline="30000" dirty="0">
                <a:latin typeface="Tahoma" panose="020B0604030504040204" pitchFamily="34" charset="0"/>
                <a:cs typeface="Tahoma" panose="020B0604030504040204" pitchFamily="34" charset="0"/>
              </a:rPr>
              <a:t>Ω</a:t>
            </a:r>
            <a:r>
              <a:rPr lang="en-US" altLang="zh-CN" sz="2400" dirty="0">
                <a:latin typeface="Tahoma" panose="020B0604030504040204" pitchFamily="34" charset="0"/>
              </a:rPr>
              <a:t>)</a:t>
            </a:r>
            <a:endParaRPr lang="en-US" altLang="zh-CN" sz="2400" dirty="0">
              <a:latin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写成极坐标         </a:t>
            </a:r>
            <a:r>
              <a:rPr lang="en-US" altLang="zh-CN" sz="2400" dirty="0">
                <a:latin typeface="Tahoma" panose="020B0604030504040204" pitchFamily="34" charset="0"/>
              </a:rPr>
              <a:t>H(</a:t>
            </a:r>
            <a:r>
              <a:rPr lang="en-US" altLang="zh-CN" sz="2400" dirty="0">
                <a:latin typeface="Tahoma" panose="020B0604030504040204" pitchFamily="34" charset="0"/>
                <a:cs typeface="Tahoma" panose="020B0604030504040204" pitchFamily="34" charset="0"/>
              </a:rPr>
              <a:t>e</a:t>
            </a:r>
            <a:r>
              <a:rPr lang="en-US" altLang="zh-CN" sz="2400" baseline="30000" dirty="0">
                <a:latin typeface="Tahoma" panose="020B0604030504040204" pitchFamily="34" charset="0"/>
                <a:cs typeface="Tahoma" panose="020B0604030504040204" pitchFamily="34" charset="0"/>
              </a:rPr>
              <a:t>j</a:t>
            </a:r>
            <a:r>
              <a:rPr lang="el-GR" altLang="zh-CN" sz="2400" baseline="30000" dirty="0">
                <a:latin typeface="Tahoma" panose="020B0604030504040204" pitchFamily="34" charset="0"/>
                <a:cs typeface="Tahoma" panose="020B0604030504040204" pitchFamily="34" charset="0"/>
              </a:rPr>
              <a:t>Ω</a:t>
            </a:r>
            <a:r>
              <a:rPr lang="en-US" altLang="zh-CN" sz="2400" dirty="0">
                <a:latin typeface="Tahoma" panose="020B0604030504040204" pitchFamily="34" charset="0"/>
              </a:rPr>
              <a:t>)= H</a:t>
            </a:r>
            <a:r>
              <a:rPr lang="en-US" altLang="zh-CN" sz="2400" baseline="-25000" dirty="0">
                <a:latin typeface="Tahoma" panose="020B0604030504040204" pitchFamily="34" charset="0"/>
              </a:rPr>
              <a:t>1</a:t>
            </a:r>
            <a:r>
              <a:rPr lang="en-US" altLang="zh-CN" sz="2400" dirty="0">
                <a:latin typeface="Tahoma" panose="020B0604030504040204" pitchFamily="34" charset="0"/>
              </a:rPr>
              <a:t>(</a:t>
            </a:r>
            <a:r>
              <a:rPr lang="en-US" altLang="zh-CN" sz="2400" dirty="0">
                <a:latin typeface="Tahoma" panose="020B0604030504040204" pitchFamily="34" charset="0"/>
                <a:cs typeface="Tahoma" panose="020B0604030504040204" pitchFamily="34" charset="0"/>
              </a:rPr>
              <a:t>e</a:t>
            </a:r>
            <a:r>
              <a:rPr lang="en-US" altLang="zh-CN" sz="2400" baseline="30000" dirty="0">
                <a:latin typeface="Tahoma" panose="020B0604030504040204" pitchFamily="34" charset="0"/>
                <a:cs typeface="Tahoma" panose="020B0604030504040204" pitchFamily="34" charset="0"/>
              </a:rPr>
              <a:t>j</a:t>
            </a:r>
            <a:r>
              <a:rPr lang="el-GR" altLang="zh-CN" sz="2400" baseline="30000" dirty="0">
                <a:latin typeface="Tahoma" panose="020B0604030504040204" pitchFamily="34" charset="0"/>
                <a:cs typeface="Tahoma" panose="020B0604030504040204" pitchFamily="34" charset="0"/>
              </a:rPr>
              <a:t>Ω</a:t>
            </a:r>
            <a:r>
              <a:rPr lang="en-US" altLang="zh-CN" sz="2400" dirty="0">
                <a:latin typeface="Tahoma" panose="020B0604030504040204" pitchFamily="34" charset="0"/>
              </a:rPr>
              <a:t>)e</a:t>
            </a:r>
            <a:r>
              <a:rPr lang="en-US" altLang="zh-CN" sz="2400" baseline="30000" dirty="0">
                <a:latin typeface="Tahoma" panose="020B0604030504040204" pitchFamily="34" charset="0"/>
              </a:rPr>
              <a:t>j(</a:t>
            </a:r>
            <a:r>
              <a:rPr lang="en-US" altLang="zh-CN" sz="2400" baseline="30000" dirty="0">
                <a:latin typeface="Tahoma" panose="020B0604030504040204" pitchFamily="34" charset="0"/>
                <a:cs typeface="Tahoma" panose="020B0604030504040204" pitchFamily="34" charset="0"/>
              </a:rPr>
              <a:t>Θ1</a:t>
            </a:r>
            <a:r>
              <a:rPr lang="en-US" altLang="zh-CN" sz="2400" baseline="30000" dirty="0">
                <a:latin typeface="Tahoma" panose="020B0604030504040204" pitchFamily="34" charset="0"/>
              </a:rPr>
              <a:t>(</a:t>
            </a:r>
            <a:r>
              <a:rPr lang="en-US" altLang="zh-CN" sz="2400" baseline="30000" dirty="0">
                <a:latin typeface="Tahoma" panose="020B0604030504040204" pitchFamily="34" charset="0"/>
                <a:cs typeface="Tahoma" panose="020B0604030504040204" pitchFamily="34" charset="0"/>
              </a:rPr>
              <a:t>Ω</a:t>
            </a:r>
            <a:r>
              <a:rPr lang="en-US" altLang="zh-CN" sz="2400" baseline="30000" dirty="0">
                <a:latin typeface="Tahoma" panose="020B0604030504040204" pitchFamily="34" charset="0"/>
              </a:rPr>
              <a:t>)-M</a:t>
            </a:r>
            <a:r>
              <a:rPr lang="en-US" altLang="zh-CN" sz="2400" baseline="30000" dirty="0">
                <a:latin typeface="Tahoma" panose="020B0604030504040204" pitchFamily="34" charset="0"/>
                <a:cs typeface="Tahoma" panose="020B0604030504040204" pitchFamily="34" charset="0"/>
              </a:rPr>
              <a:t>Ω)</a:t>
            </a:r>
            <a:endParaRPr lang="en-US" altLang="zh-CN" sz="2400" baseline="30000" dirty="0">
              <a:latin typeface="Tahoma" panose="020B0604030504040204" pitchFamily="34" charset="0"/>
              <a:cs typeface="Tahoma" panose="020B0604030504040204" pitchFamily="34" charset="0"/>
            </a:endParaRPr>
          </a:p>
          <a:p>
            <a:pPr>
              <a:lnSpc>
                <a:spcPct val="150000"/>
              </a:lnSpc>
              <a:spcBef>
                <a:spcPct val="50000"/>
              </a:spcBef>
              <a:buNone/>
            </a:pPr>
            <a:r>
              <a:rPr lang="en-US" altLang="zh-CN" sz="2400" dirty="0">
                <a:latin typeface="Tahoma" panose="020B0604030504040204" pitchFamily="34" charset="0"/>
              </a:rPr>
              <a:t>      </a:t>
            </a:r>
            <a:r>
              <a:rPr lang="zh-CN" altLang="en-US" sz="2400" dirty="0">
                <a:latin typeface="Tahoma" panose="020B0604030504040204" pitchFamily="34" charset="0"/>
              </a:rPr>
              <a:t>时移对幅值没有影响，在相位响应里引入了 </a:t>
            </a:r>
            <a:r>
              <a:rPr lang="en-US" altLang="zh-CN" sz="2400" dirty="0">
                <a:latin typeface="Tahoma" panose="020B0604030504040204" pitchFamily="34" charset="0"/>
              </a:rPr>
              <a:t>– M</a:t>
            </a:r>
            <a:r>
              <a:rPr lang="en-US" altLang="zh-CN" sz="2400" dirty="0">
                <a:latin typeface="Tahoma" panose="020B0604030504040204" pitchFamily="34" charset="0"/>
                <a:cs typeface="Tahoma" panose="020B0604030504040204" pitchFamily="34" charset="0"/>
              </a:rPr>
              <a:t>Ω</a:t>
            </a:r>
            <a:r>
              <a:rPr lang="zh-CN" altLang="en-US" sz="2400" dirty="0">
                <a:latin typeface="Tahoma" panose="020B0604030504040204" pitchFamily="34" charset="0"/>
              </a:rPr>
              <a:t>，</a:t>
            </a:r>
            <a:endParaRPr lang="zh-CN" altLang="en-US" sz="2400" dirty="0">
              <a:latin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通常 </a:t>
            </a:r>
            <a:r>
              <a:rPr lang="en-US" altLang="zh-CN" sz="2400" dirty="0">
                <a:latin typeface="Tahoma" panose="020B0604030504040204" pitchFamily="34" charset="0"/>
              </a:rPr>
              <a:t>H</a:t>
            </a:r>
            <a:r>
              <a:rPr lang="en-US" altLang="zh-CN" sz="2400" baseline="-25000" dirty="0">
                <a:latin typeface="Tahoma" panose="020B0604030504040204" pitchFamily="34" charset="0"/>
              </a:rPr>
              <a:t>1</a:t>
            </a:r>
            <a:r>
              <a:rPr lang="en-US" altLang="zh-CN" sz="2400" dirty="0">
                <a:latin typeface="Tahoma" panose="020B0604030504040204" pitchFamily="34" charset="0"/>
              </a:rPr>
              <a:t>(</a:t>
            </a:r>
            <a:r>
              <a:rPr lang="en-US" altLang="zh-CN" sz="2400" dirty="0">
                <a:latin typeface="Tahoma" panose="020B0604030504040204" pitchFamily="34" charset="0"/>
                <a:cs typeface="Tahoma" panose="020B0604030504040204" pitchFamily="34" charset="0"/>
              </a:rPr>
              <a:t>e</a:t>
            </a:r>
            <a:r>
              <a:rPr lang="en-US" altLang="zh-CN" sz="2400" baseline="30000" dirty="0">
                <a:latin typeface="Tahoma" panose="020B0604030504040204" pitchFamily="34" charset="0"/>
                <a:cs typeface="Tahoma" panose="020B0604030504040204" pitchFamily="34" charset="0"/>
              </a:rPr>
              <a:t>j</a:t>
            </a:r>
            <a:r>
              <a:rPr lang="el-GR" altLang="zh-CN" sz="2400" baseline="30000" dirty="0">
                <a:latin typeface="Tahoma" panose="020B0604030504040204" pitchFamily="34" charset="0"/>
                <a:cs typeface="Tahoma" panose="020B0604030504040204" pitchFamily="34" charset="0"/>
              </a:rPr>
              <a:t>Ω</a:t>
            </a:r>
            <a:r>
              <a:rPr lang="en-US" altLang="zh-CN" sz="2400" dirty="0">
                <a:latin typeface="Tahoma" panose="020B0604030504040204" pitchFamily="34" charset="0"/>
              </a:rPr>
              <a:t>) </a:t>
            </a:r>
            <a:r>
              <a:rPr lang="zh-CN" altLang="en-US" sz="2400" dirty="0">
                <a:latin typeface="Tahoma" panose="020B0604030504040204" pitchFamily="34" charset="0"/>
              </a:rPr>
              <a:t>的相位是 </a:t>
            </a:r>
            <a:r>
              <a:rPr lang="en-US" altLang="zh-CN" sz="2400" dirty="0">
                <a:latin typeface="Tahoma" panose="020B0604030504040204" pitchFamily="34" charset="0"/>
              </a:rPr>
              <a:t>0</a:t>
            </a:r>
            <a:r>
              <a:rPr lang="zh-CN" altLang="en-US" sz="2400" dirty="0">
                <a:latin typeface="Tahoma" panose="020B0604030504040204" pitchFamily="34" charset="0"/>
              </a:rPr>
              <a:t>，则 </a:t>
            </a:r>
            <a:r>
              <a:rPr lang="en-US" altLang="zh-CN" sz="2400" dirty="0">
                <a:latin typeface="Tahoma" panose="020B0604030504040204" pitchFamily="34" charset="0"/>
              </a:rPr>
              <a:t>H(</a:t>
            </a:r>
            <a:r>
              <a:rPr lang="en-US" altLang="zh-CN" sz="2400" dirty="0">
                <a:latin typeface="Tahoma" panose="020B0604030504040204" pitchFamily="34" charset="0"/>
                <a:cs typeface="Tahoma" panose="020B0604030504040204" pitchFamily="34" charset="0"/>
              </a:rPr>
              <a:t>e</a:t>
            </a:r>
            <a:r>
              <a:rPr lang="en-US" altLang="zh-CN" sz="2400" baseline="30000" dirty="0">
                <a:latin typeface="Tahoma" panose="020B0604030504040204" pitchFamily="34" charset="0"/>
                <a:cs typeface="Tahoma" panose="020B0604030504040204" pitchFamily="34" charset="0"/>
              </a:rPr>
              <a:t>j</a:t>
            </a:r>
            <a:r>
              <a:rPr lang="el-GR" altLang="zh-CN" sz="2400" baseline="30000" dirty="0">
                <a:latin typeface="Tahoma" panose="020B0604030504040204" pitchFamily="34" charset="0"/>
                <a:cs typeface="Tahoma" panose="020B0604030504040204" pitchFamily="34" charset="0"/>
              </a:rPr>
              <a:t>Ω</a:t>
            </a:r>
            <a:r>
              <a:rPr lang="en-US" altLang="zh-CN" sz="2400" dirty="0">
                <a:latin typeface="Tahoma" panose="020B0604030504040204" pitchFamily="34" charset="0"/>
              </a:rPr>
              <a:t>) </a:t>
            </a:r>
            <a:r>
              <a:rPr lang="zh-CN" altLang="en-US" sz="2400" dirty="0">
                <a:latin typeface="Tahoma" panose="020B0604030504040204" pitchFamily="34" charset="0"/>
              </a:rPr>
              <a:t>通常的相位为</a:t>
            </a:r>
            <a:r>
              <a:rPr lang="en-US" altLang="zh-CN" sz="2400" dirty="0">
                <a:latin typeface="Tahoma" panose="020B0604030504040204" pitchFamily="34" charset="0"/>
              </a:rPr>
              <a:t>– M</a:t>
            </a:r>
            <a:r>
              <a:rPr lang="en-US" altLang="zh-CN" sz="2400" dirty="0">
                <a:latin typeface="Tahoma" panose="020B0604030504040204" pitchFamily="34" charset="0"/>
                <a:cs typeface="Tahoma" panose="020B0604030504040204" pitchFamily="34" charset="0"/>
              </a:rPr>
              <a:t>Ω</a:t>
            </a:r>
            <a:endParaRPr lang="en-US" altLang="zh-CN" sz="2400" dirty="0">
              <a:latin typeface="Tahoma" panose="020B0604030504040204" pitchFamily="34" charset="0"/>
              <a:cs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（相位随 </a:t>
            </a:r>
            <a:r>
              <a:rPr lang="en-US" altLang="zh-CN" sz="2400" dirty="0">
                <a:latin typeface="Tahoma" panose="020B0604030504040204" pitchFamily="34" charset="0"/>
                <a:cs typeface="Tahoma" panose="020B0604030504040204" pitchFamily="34" charset="0"/>
              </a:rPr>
              <a:t>Ω </a:t>
            </a:r>
            <a:r>
              <a:rPr lang="zh-CN" altLang="en-US" sz="2400" dirty="0">
                <a:latin typeface="Tahoma" panose="020B0604030504040204" pitchFamily="34" charset="0"/>
              </a:rPr>
              <a:t>线性变化），此条件保证滤波时不发生相位</a:t>
            </a:r>
            <a:endParaRPr lang="en-US" altLang="zh-CN" sz="2400" dirty="0">
              <a:latin typeface="Tahoma" panose="020B0604030504040204" pitchFamily="34" charset="0"/>
            </a:endParaRPr>
          </a:p>
          <a:p>
            <a:pPr>
              <a:lnSpc>
                <a:spcPct val="150000"/>
              </a:lnSpc>
              <a:spcBef>
                <a:spcPct val="50000"/>
              </a:spcBef>
              <a:buNone/>
            </a:pPr>
            <a:r>
              <a:rPr lang="zh-CN" altLang="en-US" sz="2400" dirty="0">
                <a:latin typeface="Tahoma" panose="020B0604030504040204" pitchFamily="34" charset="0"/>
              </a:rPr>
              <a:t>失真，也就是</a:t>
            </a:r>
            <a:r>
              <a:rPr lang="zh-CN" altLang="en-US" sz="2400" dirty="0">
                <a:solidFill>
                  <a:srgbClr val="FF0000"/>
                </a:solidFill>
                <a:latin typeface="Tahoma" panose="020B0604030504040204" pitchFamily="34" charset="0"/>
              </a:rPr>
              <a:t>脉冲响应关于中点对称的滤波器没有失真</a:t>
            </a:r>
            <a:endParaRPr lang="en-US" altLang="zh-CN" sz="2400" dirty="0">
              <a:solidFill>
                <a:srgbClr val="FF0000"/>
              </a:solidFill>
              <a:latin typeface="Tahoma" panose="020B0604030504040204" pitchFamily="34" charset="0"/>
            </a:endParaRPr>
          </a:p>
          <a:p>
            <a:pPr>
              <a:lnSpc>
                <a:spcPct val="150000"/>
              </a:lnSpc>
              <a:spcBef>
                <a:spcPct val="50000"/>
              </a:spcBef>
              <a:buNone/>
            </a:pPr>
            <a:r>
              <a:rPr lang="zh-CN" altLang="en-US" sz="2400" dirty="0">
                <a:solidFill>
                  <a:srgbClr val="FF0000"/>
                </a:solidFill>
                <a:latin typeface="Tahoma" panose="020B0604030504040204" pitchFamily="34" charset="0"/>
              </a:rPr>
              <a:t>（奇数项）。</a:t>
            </a:r>
            <a:endParaRPr lang="zh-CN" altLang="en-US" sz="2400" dirty="0">
              <a:solidFill>
                <a:srgbClr val="FF0000"/>
              </a:solidFill>
              <a:latin typeface="Tahoma" panose="020B0604030504040204" pitchFamily="34" charset="0"/>
            </a:endParaRPr>
          </a:p>
          <a:p>
            <a:pPr>
              <a:spcBef>
                <a:spcPct val="50000"/>
              </a:spcBef>
              <a:buNone/>
            </a:pPr>
            <a:endParaRPr lang="en-US" altLang="zh-CN" sz="2400" b="1" dirty="0">
              <a:latin typeface="Tahoma" panose="020B060403050404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9" name="Rectangle 2"/>
          <p:cNvSpPr>
            <a:spLocks noGrp="1"/>
          </p:cNvSpPr>
          <p:nvPr>
            <p:ph idx="1"/>
          </p:nvPr>
        </p:nvSpPr>
        <p:spPr>
          <a:xfrm>
            <a:off x="838200" y="504825"/>
            <a:ext cx="7772400" cy="1066800"/>
          </a:xfrm>
        </p:spPr>
        <p:txBody>
          <a:bodyPr vert="horz" wrap="square" lIns="91440" tIns="45720" rIns="91440" bIns="45720" anchor="t" anchorCtr="0"/>
          <a:p>
            <a:pPr>
              <a:buNone/>
            </a:pPr>
            <a:r>
              <a:rPr lang="zh-CN" altLang="en-US" sz="2400" dirty="0">
                <a:latin typeface="Tahoma" panose="020B0604030504040204" pitchFamily="34" charset="0"/>
              </a:rPr>
              <a:t>例    考察九项滑动平均滤波器，脉冲响应如下：</a:t>
            </a:r>
            <a:endParaRPr lang="zh-CN" altLang="en-US" sz="2400" dirty="0">
              <a:latin typeface="Tahoma" panose="020B0604030504040204" pitchFamily="34" charset="0"/>
            </a:endParaRPr>
          </a:p>
          <a:p>
            <a:pPr>
              <a:buNone/>
            </a:pPr>
            <a:endParaRPr lang="en-US" altLang="zh-CN" sz="2400" dirty="0">
              <a:latin typeface="Tahoma" panose="020B0604030504040204" pitchFamily="34" charset="0"/>
            </a:endParaRPr>
          </a:p>
        </p:txBody>
      </p:sp>
      <p:sp>
        <p:nvSpPr>
          <p:cNvPr id="9220" name="Text Box 5"/>
          <p:cNvSpPr txBox="1"/>
          <p:nvPr/>
        </p:nvSpPr>
        <p:spPr>
          <a:xfrm>
            <a:off x="857250" y="1928813"/>
            <a:ext cx="7848600" cy="2230437"/>
          </a:xfrm>
          <a:prstGeom prst="rect">
            <a:avLst/>
          </a:prstGeom>
          <a:noFill/>
          <a:ln w="38100">
            <a:noFill/>
          </a:ln>
        </p:spPr>
        <p:txBody>
          <a:bodyPr>
            <a:spAutoFit/>
          </a:bodyPr>
          <a:p>
            <a:pPr>
              <a:lnSpc>
                <a:spcPct val="150000"/>
              </a:lnSpc>
              <a:spcBef>
                <a:spcPct val="50000"/>
              </a:spcBef>
            </a:pPr>
            <a:r>
              <a:rPr lang="zh-CN" altLang="en-US" sz="2400" dirty="0">
                <a:latin typeface="黑体" panose="02010609060101010101" pitchFamily="49" charset="-122"/>
                <a:ea typeface="黑体" panose="02010609060101010101" pitchFamily="49" charset="-122"/>
              </a:rPr>
              <a:t>解：因为脉冲响应关于中点对称，所以它的相位响应在通带内随频率线形变化。幅度响应见下图</a:t>
            </a:r>
            <a:r>
              <a:rPr lang="zh-CN" altLang="en-US" sz="2400" dirty="0">
                <a:latin typeface="Tahoma" panose="020B0604030504040204" pitchFamily="34" charset="0"/>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通带在图中标出，通带在幅度响应至少为直流幅度响应值的 </a:t>
            </a:r>
            <a:r>
              <a:rPr lang="en-US" altLang="zh-CN" sz="2400" dirty="0">
                <a:latin typeface="黑体" panose="02010609060101010101" pitchFamily="49" charset="-122"/>
                <a:ea typeface="黑体" panose="02010609060101010101" pitchFamily="49" charset="-122"/>
              </a:rPr>
              <a:t>0.707 </a:t>
            </a:r>
            <a:r>
              <a:rPr lang="zh-CN" altLang="en-US" sz="2400" dirty="0">
                <a:latin typeface="黑体" panose="02010609060101010101" pitchFamily="49" charset="-122"/>
                <a:ea typeface="黑体" panose="02010609060101010101" pitchFamily="49" charset="-122"/>
              </a:rPr>
              <a:t>的频率范围。</a:t>
            </a:r>
            <a:endParaRPr lang="zh-CN" altLang="en-US" sz="2400" dirty="0">
              <a:latin typeface="Tahoma" panose="020B0604030504040204" pitchFamily="34" charset="0"/>
            </a:endParaRPr>
          </a:p>
        </p:txBody>
      </p:sp>
      <p:pic>
        <p:nvPicPr>
          <p:cNvPr id="9221" name="Picture 7" descr="9-8"/>
          <p:cNvPicPr>
            <a:picLocks noChangeAspect="1"/>
          </p:cNvPicPr>
          <p:nvPr/>
        </p:nvPicPr>
        <p:blipFill>
          <a:blip r:embed="rId1"/>
          <a:stretch>
            <a:fillRect/>
          </a:stretch>
        </p:blipFill>
        <p:spPr>
          <a:xfrm>
            <a:off x="3071813" y="3714750"/>
            <a:ext cx="5072062" cy="3143250"/>
          </a:xfrm>
          <a:prstGeom prst="rect">
            <a:avLst/>
          </a:prstGeom>
          <a:noFill/>
          <a:ln w="9525">
            <a:noFill/>
          </a:ln>
        </p:spPr>
      </p:pic>
      <p:graphicFrame>
        <p:nvGraphicFramePr>
          <p:cNvPr id="9218" name="Object 2"/>
          <p:cNvGraphicFramePr/>
          <p:nvPr/>
        </p:nvGraphicFramePr>
        <p:xfrm>
          <a:off x="2143125" y="1000125"/>
          <a:ext cx="4960938" cy="857250"/>
        </p:xfrm>
        <a:graphic>
          <a:graphicData uri="http://schemas.openxmlformats.org/presentationml/2006/ole">
            <mc:AlternateContent xmlns:mc="http://schemas.openxmlformats.org/markup-compatibility/2006">
              <mc:Choice xmlns:v="urn:schemas-microsoft-com:vml" Requires="v">
                <p:oleObj spid="_x0000_s3082" name="" r:id="rId2" imgW="1915795" imgH="355600" progId="Equation.DSMT4">
                  <p:embed/>
                </p:oleObj>
              </mc:Choice>
              <mc:Fallback>
                <p:oleObj name="" r:id="rId2" imgW="1915795" imgH="355600" progId="Equation.DSMT4">
                  <p:embed/>
                  <p:pic>
                    <p:nvPicPr>
                      <p:cNvPr id="0" name="图片 3081"/>
                      <p:cNvPicPr/>
                      <p:nvPr/>
                    </p:nvPicPr>
                    <p:blipFill>
                      <a:blip r:embed="rId3"/>
                      <a:stretch>
                        <a:fillRect/>
                      </a:stretch>
                    </p:blipFill>
                    <p:spPr>
                      <a:xfrm>
                        <a:off x="2143125" y="1000125"/>
                        <a:ext cx="4960938" cy="857250"/>
                      </a:xfrm>
                      <a:prstGeom prst="rect">
                        <a:avLst/>
                      </a:prstGeom>
                      <a:noFill/>
                      <a:ln w="38100">
                        <a:noFill/>
                        <a:miter/>
                      </a:ln>
                    </p:spPr>
                  </p:pic>
                </p:oleObj>
              </mc:Fallback>
            </mc:AlternateContent>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Rectangle 2"/>
          <p:cNvSpPr>
            <a:spLocks noGrp="1"/>
          </p:cNvSpPr>
          <p:nvPr>
            <p:ph idx="1"/>
          </p:nvPr>
        </p:nvSpPr>
        <p:spPr>
          <a:xfrm>
            <a:off x="250825" y="57150"/>
            <a:ext cx="8705850" cy="5867400"/>
          </a:xfrm>
        </p:spPr>
        <p:txBody>
          <a:bodyPr vert="horz" wrap="square" lIns="91440" tIns="45720" rIns="91440" bIns="45720" anchor="t" anchorCtr="0"/>
          <a:p>
            <a:pPr>
              <a:lnSpc>
                <a:spcPct val="150000"/>
              </a:lnSpc>
              <a:buNone/>
            </a:pPr>
            <a:endParaRPr lang="en-US" altLang="zh-CN" sz="2400" dirty="0">
              <a:latin typeface="黑体" panose="02010609060101010101" pitchFamily="49" charset="-122"/>
            </a:endParaRPr>
          </a:p>
          <a:p>
            <a:pPr>
              <a:lnSpc>
                <a:spcPct val="150000"/>
              </a:lnSpc>
              <a:buNone/>
            </a:pPr>
            <a:r>
              <a:rPr lang="zh-CN" altLang="en-US" sz="2400" dirty="0">
                <a:latin typeface="黑体" panose="02010609060101010101" pitchFamily="49" charset="-122"/>
              </a:rPr>
              <a:t>相位响应见下图，其通带内相位具有线性特征</a:t>
            </a:r>
            <a:endParaRPr lang="en-US" altLang="zh-CN" sz="2400" b="1" dirty="0">
              <a:latin typeface="Tahoma" panose="020B0604030504040204" pitchFamily="34" charset="0"/>
              <a:ea typeface="Tahoma" panose="020B0604030504040204" pitchFamily="34" charset="0"/>
            </a:endParaRPr>
          </a:p>
        </p:txBody>
      </p:sp>
      <p:pic>
        <p:nvPicPr>
          <p:cNvPr id="99331" name="Picture 5" descr="9-9"/>
          <p:cNvPicPr>
            <a:picLocks noChangeAspect="1"/>
          </p:cNvPicPr>
          <p:nvPr/>
        </p:nvPicPr>
        <p:blipFill>
          <a:blip r:embed="rId1"/>
          <a:stretch>
            <a:fillRect/>
          </a:stretch>
        </p:blipFill>
        <p:spPr>
          <a:xfrm>
            <a:off x="1643063" y="2143125"/>
            <a:ext cx="5132387" cy="3714750"/>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4" name="Rectangle 2"/>
          <p:cNvSpPr>
            <a:spLocks noGrp="1"/>
          </p:cNvSpPr>
          <p:nvPr>
            <p:ph type="title"/>
          </p:nvPr>
        </p:nvSpPr>
        <p:spPr>
          <a:xfrm>
            <a:off x="563563" y="549275"/>
            <a:ext cx="8229600" cy="609600"/>
          </a:xfrm>
        </p:spPr>
        <p:txBody>
          <a:bodyPr vert="horz" wrap="square" lIns="91440" tIns="45720" rIns="91440" bIns="45720" anchor="ctr" anchorCtr="0"/>
          <a:p>
            <a:r>
              <a:rPr lang="en-US" altLang="zh-CN" sz="2800" b="1" dirty="0">
                <a:solidFill>
                  <a:srgbClr val="FF0000"/>
                </a:solidFill>
                <a:latin typeface="Tahoma" panose="020B0604030504040204" pitchFamily="34" charset="0"/>
              </a:rPr>
              <a:t>8.2    </a:t>
            </a:r>
            <a:r>
              <a:rPr lang="zh-CN" altLang="en-US" sz="2800" b="1" dirty="0">
                <a:solidFill>
                  <a:srgbClr val="FF0000"/>
                </a:solidFill>
                <a:latin typeface="Tahoma" panose="020B0604030504040204" pitchFamily="34" charset="0"/>
              </a:rPr>
              <a:t>最简</a:t>
            </a:r>
            <a:r>
              <a:rPr lang="en-US" altLang="zh-CN" sz="2800" b="1" dirty="0">
                <a:solidFill>
                  <a:srgbClr val="FF0000"/>
                </a:solidFill>
                <a:latin typeface="Tahoma" panose="020B0604030504040204" pitchFamily="34" charset="0"/>
              </a:rPr>
              <a:t>FIR</a:t>
            </a:r>
            <a:r>
              <a:rPr lang="zh-CN" altLang="en-US" sz="2800" b="1" dirty="0">
                <a:solidFill>
                  <a:srgbClr val="FF0000"/>
                </a:solidFill>
                <a:latin typeface="Tahoma" panose="020B0604030504040204" pitchFamily="34" charset="0"/>
              </a:rPr>
              <a:t>滤波器</a:t>
            </a:r>
            <a:r>
              <a:rPr lang="en-US" altLang="zh-CN" sz="2800" b="1" dirty="0">
                <a:solidFill>
                  <a:srgbClr val="FF0000"/>
                </a:solidFill>
                <a:latin typeface="Tahoma" panose="020B0604030504040204" pitchFamily="34" charset="0"/>
              </a:rPr>
              <a:t>——</a:t>
            </a:r>
            <a:r>
              <a:rPr lang="zh-CN" altLang="en-US" sz="2800" b="1" dirty="0">
                <a:solidFill>
                  <a:srgbClr val="FF0000"/>
                </a:solidFill>
                <a:latin typeface="Tahoma" panose="020B0604030504040204" pitchFamily="34" charset="0"/>
              </a:rPr>
              <a:t>滑动平均滤波器</a:t>
            </a:r>
            <a:br>
              <a:rPr lang="zh-CN" altLang="en-US" sz="2800" b="1" dirty="0">
                <a:solidFill>
                  <a:srgbClr val="FF0000"/>
                </a:solidFill>
                <a:latin typeface="Tahoma" panose="020B0604030504040204" pitchFamily="34" charset="0"/>
              </a:rPr>
            </a:br>
            <a:endParaRPr lang="en-US" altLang="zh-CN" sz="2800" b="1" dirty="0">
              <a:solidFill>
                <a:srgbClr val="FF0000"/>
              </a:solidFill>
              <a:latin typeface="Tahoma" panose="020B0604030504040204" pitchFamily="34" charset="0"/>
            </a:endParaRPr>
          </a:p>
        </p:txBody>
      </p:sp>
      <p:sp>
        <p:nvSpPr>
          <p:cNvPr id="10245" name="Rectangle 3"/>
          <p:cNvSpPr>
            <a:spLocks noGrp="1"/>
          </p:cNvSpPr>
          <p:nvPr>
            <p:ph idx="1"/>
          </p:nvPr>
        </p:nvSpPr>
        <p:spPr>
          <a:xfrm>
            <a:off x="395288" y="1524000"/>
            <a:ext cx="8640762" cy="4953000"/>
          </a:xfrm>
        </p:spPr>
        <p:txBody>
          <a:bodyPr vert="horz" wrap="square" lIns="91440" tIns="45720" rIns="91440" bIns="45720" anchor="t" anchorCtr="0"/>
          <a:p>
            <a:pPr>
              <a:lnSpc>
                <a:spcPct val="150000"/>
              </a:lnSpc>
              <a:buNone/>
            </a:pPr>
            <a:r>
              <a:rPr lang="en-US" altLang="zh-CN" sz="2400" b="1" dirty="0">
                <a:latin typeface="Tahoma" panose="020B0604030504040204" pitchFamily="34" charset="0"/>
              </a:rPr>
              <a:t>     </a:t>
            </a:r>
            <a:r>
              <a:rPr lang="zh-CN" altLang="en-US" sz="2400" dirty="0">
                <a:latin typeface="Tahoma" panose="020B0604030504040204" pitchFamily="34" charset="0"/>
              </a:rPr>
              <a:t>它是一个 </a:t>
            </a:r>
            <a:r>
              <a:rPr lang="en-US" altLang="zh-CN" sz="2400" dirty="0">
                <a:latin typeface="Tahoma" panose="020B0604030504040204" pitchFamily="34" charset="0"/>
              </a:rPr>
              <a:t>FIR </a:t>
            </a:r>
            <a:r>
              <a:rPr lang="zh-CN" altLang="en-US" sz="2400" dirty="0">
                <a:latin typeface="Tahoma" panose="020B0604030504040204" pitchFamily="34" charset="0"/>
              </a:rPr>
              <a:t>滤波器的一个简单例子，它的脉冲响应有 </a:t>
            </a:r>
            <a:r>
              <a:rPr lang="en-US" altLang="zh-CN" sz="2400" dirty="0">
                <a:latin typeface="Tahoma" panose="020B0604030504040204" pitchFamily="34" charset="0"/>
              </a:rPr>
              <a:t>M </a:t>
            </a:r>
            <a:endParaRPr lang="en-US" altLang="zh-CN" sz="2400" dirty="0">
              <a:latin typeface="Tahoma" panose="020B0604030504040204" pitchFamily="34" charset="0"/>
            </a:endParaRPr>
          </a:p>
          <a:p>
            <a:pPr>
              <a:lnSpc>
                <a:spcPct val="150000"/>
              </a:lnSpc>
              <a:buNone/>
            </a:pPr>
            <a:r>
              <a:rPr lang="zh-CN" altLang="en-US" sz="2400" dirty="0">
                <a:latin typeface="Tahoma" panose="020B0604030504040204" pitchFamily="34" charset="0"/>
              </a:rPr>
              <a:t>个非 </a:t>
            </a:r>
            <a:r>
              <a:rPr lang="en-US" altLang="zh-CN" sz="2400" dirty="0">
                <a:latin typeface="Tahoma" panose="020B0604030504040204" pitchFamily="34" charset="0"/>
              </a:rPr>
              <a:t>0 </a:t>
            </a:r>
            <a:r>
              <a:rPr lang="zh-CN" altLang="en-US" sz="2400" dirty="0">
                <a:latin typeface="Tahoma" panose="020B0604030504040204" pitchFamily="34" charset="0"/>
              </a:rPr>
              <a:t>项。每个高度为</a:t>
            </a:r>
            <a:r>
              <a:rPr lang="en-US" altLang="zh-CN" sz="2400" dirty="0">
                <a:latin typeface="Tahoma" panose="020B0604030504040204" pitchFamily="34" charset="0"/>
              </a:rPr>
              <a:t>1/M</a:t>
            </a:r>
            <a:r>
              <a:rPr lang="zh-CN" altLang="en-US" sz="2400" dirty="0">
                <a:latin typeface="Tahoma" panose="020B0604030504040204" pitchFamily="34" charset="0"/>
              </a:rPr>
              <a:t>，它可以平滑输入信号。</a:t>
            </a:r>
            <a:endParaRPr lang="zh-CN" altLang="en-US" sz="2400" dirty="0">
              <a:latin typeface="Tahoma" panose="020B0604030504040204" pitchFamily="34" charset="0"/>
            </a:endParaRPr>
          </a:p>
          <a:p>
            <a:pPr>
              <a:buNone/>
            </a:pPr>
            <a:endParaRPr lang="zh-CN" altLang="en-US" sz="2400" b="1" dirty="0">
              <a:latin typeface="Tahoma" panose="020B0604030504040204" pitchFamily="34" charset="0"/>
            </a:endParaRPr>
          </a:p>
          <a:p>
            <a:pPr>
              <a:lnSpc>
                <a:spcPct val="150000"/>
              </a:lnSpc>
              <a:buNone/>
            </a:pPr>
            <a:r>
              <a:rPr lang="en-US" altLang="zh-CN" sz="2400" dirty="0">
                <a:latin typeface="Tahoma" panose="020B0604030504040204" pitchFamily="34" charset="0"/>
              </a:rPr>
              <a:t>M </a:t>
            </a:r>
            <a:r>
              <a:rPr lang="zh-CN" altLang="en-US" sz="2400" dirty="0">
                <a:latin typeface="Tahoma" panose="020B0604030504040204" pitchFamily="34" charset="0"/>
              </a:rPr>
              <a:t>项滑动平均滤波器</a:t>
            </a:r>
            <a:endParaRPr lang="zh-CN" altLang="en-US" sz="2400" dirty="0">
              <a:latin typeface="Tahoma" panose="020B0604030504040204" pitchFamily="34" charset="0"/>
            </a:endParaRPr>
          </a:p>
          <a:p>
            <a:pPr>
              <a:lnSpc>
                <a:spcPct val="150000"/>
              </a:lnSpc>
              <a:buNone/>
            </a:pPr>
            <a:r>
              <a:rPr lang="zh-CN" altLang="en-US" sz="2400" b="1" dirty="0">
                <a:latin typeface="Tahoma" panose="020B0604030504040204" pitchFamily="34" charset="0"/>
              </a:rPr>
              <a:t>       </a:t>
            </a:r>
            <a:endParaRPr lang="en-US" altLang="zh-CN" sz="2400" b="1" dirty="0">
              <a:latin typeface="Tahoma" panose="020B0604030504040204" pitchFamily="34" charset="0"/>
            </a:endParaRPr>
          </a:p>
          <a:p>
            <a:pPr>
              <a:lnSpc>
                <a:spcPct val="150000"/>
              </a:lnSpc>
              <a:buNone/>
            </a:pPr>
            <a:r>
              <a:rPr lang="zh-CN" altLang="en-US" sz="2400" dirty="0">
                <a:latin typeface="Tahoma" panose="020B0604030504040204" pitchFamily="34" charset="0"/>
              </a:rPr>
              <a:t>脉冲响应</a:t>
            </a:r>
            <a:endParaRPr lang="zh-CN" altLang="en-US" sz="2400" dirty="0">
              <a:latin typeface="Tahoma" panose="020B0604030504040204" pitchFamily="34" charset="0"/>
            </a:endParaRPr>
          </a:p>
          <a:p>
            <a:pPr>
              <a:lnSpc>
                <a:spcPct val="150000"/>
              </a:lnSpc>
              <a:buNone/>
            </a:pPr>
            <a:endParaRPr lang="en-US" altLang="zh-CN" sz="2400" b="1" dirty="0">
              <a:latin typeface="Tahoma" panose="020B0604030504040204" pitchFamily="34" charset="0"/>
            </a:endParaRPr>
          </a:p>
        </p:txBody>
      </p:sp>
      <p:graphicFrame>
        <p:nvGraphicFramePr>
          <p:cNvPr id="10242" name="Object 4"/>
          <p:cNvGraphicFramePr/>
          <p:nvPr/>
        </p:nvGraphicFramePr>
        <p:xfrm>
          <a:off x="1714500" y="5357813"/>
          <a:ext cx="5946775" cy="825500"/>
        </p:xfrm>
        <a:graphic>
          <a:graphicData uri="http://schemas.openxmlformats.org/presentationml/2006/ole">
            <mc:AlternateContent xmlns:mc="http://schemas.openxmlformats.org/markup-compatibility/2006">
              <mc:Choice xmlns:v="urn:schemas-microsoft-com:vml" Requires="v">
                <p:oleObj spid="_x0000_s3083" name="" r:id="rId1" imgW="2297430" imgH="342900" progId="Equation.DSMT4">
                  <p:embed/>
                </p:oleObj>
              </mc:Choice>
              <mc:Fallback>
                <p:oleObj name="" r:id="rId1" imgW="2297430" imgH="342900" progId="Equation.DSMT4">
                  <p:embed/>
                  <p:pic>
                    <p:nvPicPr>
                      <p:cNvPr id="0" name="图片 3082"/>
                      <p:cNvPicPr/>
                      <p:nvPr/>
                    </p:nvPicPr>
                    <p:blipFill>
                      <a:blip r:embed="rId2"/>
                      <a:stretch>
                        <a:fillRect/>
                      </a:stretch>
                    </p:blipFill>
                    <p:spPr>
                      <a:xfrm>
                        <a:off x="1714500" y="5357813"/>
                        <a:ext cx="5946775" cy="825500"/>
                      </a:xfrm>
                      <a:prstGeom prst="rect">
                        <a:avLst/>
                      </a:prstGeom>
                      <a:noFill/>
                      <a:ln w="38100">
                        <a:noFill/>
                        <a:miter/>
                      </a:ln>
                    </p:spPr>
                  </p:pic>
                </p:oleObj>
              </mc:Fallback>
            </mc:AlternateContent>
          </a:graphicData>
        </a:graphic>
      </p:graphicFrame>
      <p:graphicFrame>
        <p:nvGraphicFramePr>
          <p:cNvPr id="10243" name="Object 5"/>
          <p:cNvGraphicFramePr/>
          <p:nvPr/>
        </p:nvGraphicFramePr>
        <p:xfrm>
          <a:off x="1873250" y="3714750"/>
          <a:ext cx="5913438" cy="825500"/>
        </p:xfrm>
        <a:graphic>
          <a:graphicData uri="http://schemas.openxmlformats.org/presentationml/2006/ole">
            <mc:AlternateContent xmlns:mc="http://schemas.openxmlformats.org/markup-compatibility/2006">
              <mc:Choice xmlns:v="urn:schemas-microsoft-com:vml" Requires="v">
                <p:oleObj spid="_x0000_s3084" name="" r:id="rId3" imgW="2284730" imgH="342900" progId="Equation.DSMT4">
                  <p:embed/>
                </p:oleObj>
              </mc:Choice>
              <mc:Fallback>
                <p:oleObj name="" r:id="rId3" imgW="2284730" imgH="342900" progId="Equation.DSMT4">
                  <p:embed/>
                  <p:pic>
                    <p:nvPicPr>
                      <p:cNvPr id="0" name="图片 3083"/>
                      <p:cNvPicPr/>
                      <p:nvPr/>
                    </p:nvPicPr>
                    <p:blipFill>
                      <a:blip r:embed="rId4"/>
                      <a:stretch>
                        <a:fillRect/>
                      </a:stretch>
                    </p:blipFill>
                    <p:spPr>
                      <a:xfrm>
                        <a:off x="1873250" y="3714750"/>
                        <a:ext cx="5913438" cy="825500"/>
                      </a:xfrm>
                      <a:prstGeom prst="rect">
                        <a:avLst/>
                      </a:prstGeom>
                      <a:noFill/>
                      <a:ln w="38100">
                        <a:noFill/>
                        <a:miter/>
                      </a:ln>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7" name="Rectangle 2"/>
          <p:cNvSpPr>
            <a:spLocks noGrp="1"/>
          </p:cNvSpPr>
          <p:nvPr>
            <p:ph idx="1"/>
          </p:nvPr>
        </p:nvSpPr>
        <p:spPr>
          <a:xfrm>
            <a:off x="539750" y="115888"/>
            <a:ext cx="7772400" cy="5791200"/>
          </a:xfrm>
        </p:spPr>
        <p:txBody>
          <a:bodyPr vert="horz" wrap="square" lIns="91440" tIns="45720" rIns="91440" bIns="45720" anchor="t" anchorCtr="0"/>
          <a:p>
            <a:pPr>
              <a:lnSpc>
                <a:spcPct val="150000"/>
              </a:lnSpc>
              <a:buNone/>
            </a:pPr>
            <a:r>
              <a:rPr lang="en-US" altLang="zh-CN" sz="2400" dirty="0">
                <a:latin typeface="Tahoma" panose="020B0604030504040204" pitchFamily="34" charset="0"/>
              </a:rPr>
              <a:t>5 </a:t>
            </a:r>
            <a:r>
              <a:rPr lang="zh-CN" altLang="en-US" sz="2400" dirty="0">
                <a:latin typeface="Tahoma" panose="020B0604030504040204" pitchFamily="34" charset="0"/>
              </a:rPr>
              <a:t>项滑动平均滤波器频率响应</a:t>
            </a:r>
            <a:endParaRPr lang="zh-CN" altLang="en-US" sz="2400" dirty="0">
              <a:latin typeface="Tahoma" panose="020B0604030504040204" pitchFamily="34" charset="0"/>
            </a:endParaRPr>
          </a:p>
          <a:p>
            <a:pPr>
              <a:lnSpc>
                <a:spcPct val="150000"/>
              </a:lnSpc>
              <a:buNone/>
            </a:pPr>
            <a:endParaRPr lang="en-US" altLang="zh-CN" sz="2400" b="1" dirty="0">
              <a:latin typeface="Tahoma" panose="020B0604030504040204" pitchFamily="34" charset="0"/>
            </a:endParaRPr>
          </a:p>
          <a:p>
            <a:pPr>
              <a:lnSpc>
                <a:spcPct val="150000"/>
              </a:lnSpc>
              <a:buNone/>
            </a:pPr>
            <a:r>
              <a:rPr lang="zh-CN" altLang="en-US" sz="2400" dirty="0">
                <a:latin typeface="Tahoma" panose="020B0604030504040204" pitchFamily="34" charset="0"/>
              </a:rPr>
              <a:t>频率响应见图</a:t>
            </a:r>
            <a:endParaRPr lang="en-US" altLang="zh-CN" sz="2400" dirty="0">
              <a:latin typeface="Tahoma" panose="020B0604030504040204" pitchFamily="34" charset="0"/>
            </a:endParaRPr>
          </a:p>
        </p:txBody>
      </p:sp>
      <p:pic>
        <p:nvPicPr>
          <p:cNvPr id="11268" name="Picture 3" descr="9-2"/>
          <p:cNvPicPr>
            <a:picLocks noChangeAspect="1"/>
          </p:cNvPicPr>
          <p:nvPr/>
        </p:nvPicPr>
        <p:blipFill>
          <a:blip r:embed="rId1"/>
          <a:stretch>
            <a:fillRect/>
          </a:stretch>
        </p:blipFill>
        <p:spPr>
          <a:xfrm>
            <a:off x="1752600" y="2025650"/>
            <a:ext cx="6019800" cy="4603750"/>
          </a:xfrm>
          <a:prstGeom prst="rect">
            <a:avLst/>
          </a:prstGeom>
          <a:noFill/>
          <a:ln w="9525">
            <a:noFill/>
          </a:ln>
        </p:spPr>
      </p:pic>
      <p:graphicFrame>
        <p:nvGraphicFramePr>
          <p:cNvPr id="11266" name="Object 10"/>
          <p:cNvGraphicFramePr/>
          <p:nvPr/>
        </p:nvGraphicFramePr>
        <p:xfrm>
          <a:off x="1143000" y="785813"/>
          <a:ext cx="5929313" cy="857250"/>
        </p:xfrm>
        <a:graphic>
          <a:graphicData uri="http://schemas.openxmlformats.org/presentationml/2006/ole">
            <mc:AlternateContent xmlns:mc="http://schemas.openxmlformats.org/markup-compatibility/2006">
              <mc:Choice xmlns:v="urn:schemas-microsoft-com:vml" Requires="v">
                <p:oleObj spid="_x0000_s3085" name="" r:id="rId2" imgW="2449195" imgH="355600" progId="Equation.DSMT4">
                  <p:embed/>
                </p:oleObj>
              </mc:Choice>
              <mc:Fallback>
                <p:oleObj name="" r:id="rId2" imgW="2449195" imgH="355600" progId="Equation.DSMT4">
                  <p:embed/>
                  <p:pic>
                    <p:nvPicPr>
                      <p:cNvPr id="0" name="图片 3084"/>
                      <p:cNvPicPr/>
                      <p:nvPr/>
                    </p:nvPicPr>
                    <p:blipFill>
                      <a:blip r:embed="rId3"/>
                      <a:stretch>
                        <a:fillRect/>
                      </a:stretch>
                    </p:blipFill>
                    <p:spPr>
                      <a:xfrm>
                        <a:off x="1143000" y="785813"/>
                        <a:ext cx="5929313" cy="857250"/>
                      </a:xfrm>
                      <a:prstGeom prst="rect">
                        <a:avLst/>
                      </a:prstGeom>
                      <a:noFill/>
                      <a:ln w="38100">
                        <a:noFill/>
                        <a:miter/>
                      </a:ln>
                    </p:spPr>
                  </p:pic>
                </p:oleObj>
              </mc:Fallback>
            </mc:AlternateContent>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标题 65537"/>
          <p:cNvSpPr>
            <a:spLocks noGrp="1"/>
          </p:cNvSpPr>
          <p:nvPr>
            <p:ph type="title"/>
          </p:nvPr>
        </p:nvSpPr>
        <p:spPr>
          <a:xfrm>
            <a:off x="1244600" y="-387350"/>
            <a:ext cx="8229600" cy="1143000"/>
          </a:xfrm>
        </p:spPr>
        <p:txBody>
          <a:bodyPr vert="horz" wrap="square" lIns="91440" tIns="45720" rIns="91440" bIns="45720" anchor="ctr" anchorCtr="0"/>
          <a:p>
            <a:pPr algn="l" eaLnBrk="1" hangingPunct="1"/>
            <a:br>
              <a:rPr lang="en-US" altLang="zh-CN" sz="3600" b="1" dirty="0">
                <a:solidFill>
                  <a:srgbClr val="A50021"/>
                </a:solidFill>
              </a:rPr>
            </a:br>
            <a:br>
              <a:rPr lang="en-US" altLang="zh-CN" sz="3600" b="1" dirty="0">
                <a:solidFill>
                  <a:srgbClr val="A50021"/>
                </a:solidFill>
              </a:rPr>
            </a:br>
            <a:r>
              <a:rPr lang="zh-CN" altLang="en-US" sz="3600" b="1" dirty="0">
                <a:solidFill>
                  <a:srgbClr val="FF0000"/>
                </a:solidFill>
                <a:latin typeface="Tahoma" panose="020B0604030504040204" pitchFamily="34" charset="0"/>
              </a:rPr>
              <a:t>第 </a:t>
            </a:r>
            <a:r>
              <a:rPr lang="en-US" altLang="zh-CN" sz="3600" b="1" dirty="0">
                <a:solidFill>
                  <a:srgbClr val="FF0000"/>
                </a:solidFill>
                <a:latin typeface="Tahoma" panose="020B0604030504040204" pitchFamily="34" charset="0"/>
              </a:rPr>
              <a:t>8</a:t>
            </a:r>
            <a:r>
              <a:rPr lang="en-US" altLang="zh-CN" sz="3600" b="1" dirty="0">
                <a:solidFill>
                  <a:srgbClr val="FF0000"/>
                </a:solidFill>
              </a:rPr>
              <a:t> </a:t>
            </a:r>
            <a:r>
              <a:rPr lang="zh-CN" altLang="en-US" sz="3600" b="1" dirty="0">
                <a:solidFill>
                  <a:srgbClr val="FF0000"/>
                </a:solidFill>
              </a:rPr>
              <a:t>章       </a:t>
            </a:r>
            <a:r>
              <a:rPr lang="en-US" altLang="zh-CN" sz="3600" b="1" dirty="0">
                <a:solidFill>
                  <a:srgbClr val="FF0000"/>
                </a:solidFill>
              </a:rPr>
              <a:t>FIR</a:t>
            </a:r>
            <a:r>
              <a:rPr lang="zh-CN" altLang="en-US" sz="3600" b="1" dirty="0">
                <a:solidFill>
                  <a:srgbClr val="FF0000"/>
                </a:solidFill>
              </a:rPr>
              <a:t>数字滤波器</a:t>
            </a:r>
            <a:endParaRPr lang="en-US" altLang="zh-CN" sz="2800" b="1" dirty="0">
              <a:solidFill>
                <a:srgbClr val="A50021"/>
              </a:solidFill>
              <a:latin typeface="Times New Roman" panose="02020603050405020304" pitchFamily="18" charset="0"/>
            </a:endParaRPr>
          </a:p>
        </p:txBody>
      </p:sp>
      <p:sp>
        <p:nvSpPr>
          <p:cNvPr id="65539" name="文本占位符 65538"/>
          <p:cNvSpPr>
            <a:spLocks noGrp="1"/>
          </p:cNvSpPr>
          <p:nvPr>
            <p:ph idx="1"/>
          </p:nvPr>
        </p:nvSpPr>
        <p:spPr>
          <a:xfrm>
            <a:off x="395288" y="2636838"/>
            <a:ext cx="8424863" cy="2232025"/>
          </a:xfrm>
          <a:solidFill>
            <a:schemeClr val="accent1"/>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Char char="•"/>
              <a:defRPr/>
            </a:pPr>
            <a:r>
              <a:rPr kumimoji="0" lang="zh-CN" altLang="en-US" sz="2800" b="1" i="0" u="none" strike="noStrike" kern="1200" cap="none" spc="0" normalizeH="0" baseline="0" noProof="0" dirty="0" smtClean="0">
                <a:ln>
                  <a:noFill/>
                </a:ln>
                <a:solidFill>
                  <a:schemeClr val="dk1"/>
                </a:solidFill>
                <a:effectLst/>
                <a:uLnTx/>
                <a:uFillTx/>
                <a:latin typeface="Times New Roman" panose="02020603050405020304" pitchFamily="18" charset="0"/>
                <a:ea typeface="+mn-ea"/>
                <a:cs typeface="+mn-cs"/>
              </a:rPr>
              <a:t>掌握</a:t>
            </a:r>
            <a:r>
              <a:rPr kumimoji="0" lang="en-US" altLang="zh-CN" sz="2800" b="1" i="0" u="none" strike="noStrike" kern="1200" cap="none" spc="0" normalizeH="0" baseline="0" noProof="0" dirty="0" smtClean="0">
                <a:ln>
                  <a:noFill/>
                </a:ln>
                <a:solidFill>
                  <a:schemeClr val="dk1"/>
                </a:solidFill>
                <a:effectLst/>
                <a:uLnTx/>
                <a:uFillTx/>
                <a:latin typeface="Times New Roman" panose="02020603050405020304" pitchFamily="18" charset="0"/>
                <a:ea typeface="+mn-ea"/>
                <a:cs typeface="+mn-cs"/>
              </a:rPr>
              <a:t>FIR</a:t>
            </a:r>
            <a:r>
              <a:rPr kumimoji="0" lang="zh-CN" altLang="en-US" sz="2800" b="1" i="0" u="none" strike="noStrike" kern="1200" cap="none" spc="0" normalizeH="0" baseline="0" noProof="0" dirty="0" smtClean="0">
                <a:ln>
                  <a:noFill/>
                </a:ln>
                <a:solidFill>
                  <a:schemeClr val="dk1"/>
                </a:solidFill>
                <a:effectLst/>
                <a:uLnTx/>
                <a:uFillTx/>
                <a:latin typeface="Times New Roman" panose="02020603050405020304" pitchFamily="18" charset="0"/>
                <a:ea typeface="+mn-ea"/>
                <a:cs typeface="+mn-cs"/>
              </a:rPr>
              <a:t>滤波器的基本概念</a:t>
            </a:r>
            <a:endParaRPr kumimoji="0" lang="en-US" altLang="zh-CN" sz="2800" b="1" i="0" u="none" strike="noStrike" kern="1200" cap="none" spc="0" normalizeH="0" baseline="0" noProof="0" dirty="0" smtClean="0">
              <a:ln>
                <a:noFill/>
              </a:ln>
              <a:solidFill>
                <a:schemeClr val="dk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Char char="•"/>
              <a:defRPr/>
            </a:pPr>
            <a:r>
              <a:rPr kumimoji="0" lang="zh-CN" altLang="en-US" sz="2800" b="1" i="0" u="none" strike="noStrike" kern="1200" cap="none" spc="0" normalizeH="0" baseline="0" noProof="0" dirty="0" smtClean="0">
                <a:ln>
                  <a:noFill/>
                </a:ln>
                <a:solidFill>
                  <a:schemeClr val="dk1"/>
                </a:solidFill>
                <a:effectLst/>
                <a:uLnTx/>
                <a:uFillTx/>
                <a:latin typeface="Times New Roman" panose="02020603050405020304" pitchFamily="18" charset="0"/>
                <a:ea typeface="+mn-ea"/>
                <a:cs typeface="+mn-cs"/>
              </a:rPr>
              <a:t>掌握重要的滤波器指标</a:t>
            </a:r>
            <a:endParaRPr kumimoji="0" lang="en-US" altLang="zh-CN" sz="2800" b="1" i="0" u="none" strike="noStrike" kern="1200" cap="none" spc="0" normalizeH="0" baseline="0" noProof="0" dirty="0" smtClean="0">
              <a:ln>
                <a:noFill/>
              </a:ln>
              <a:solidFill>
                <a:schemeClr val="dk1"/>
              </a:solidFill>
              <a:effectLst/>
              <a:uLnTx/>
              <a:uFillTx/>
              <a:latin typeface="Times New Roman" panose="02020603050405020304" pitchFamily="18" charset="0"/>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Char char="•"/>
              <a:defRPr/>
            </a:pPr>
            <a:r>
              <a:rPr kumimoji="0" lang="zh-CN" altLang="en-US" sz="2800" b="1" i="0" u="none" strike="noStrike" kern="1200" cap="none" spc="0" normalizeH="0" baseline="0" noProof="0" dirty="0" smtClean="0">
                <a:ln>
                  <a:noFill/>
                </a:ln>
                <a:solidFill>
                  <a:schemeClr val="dk1"/>
                </a:solidFill>
                <a:effectLst/>
                <a:uLnTx/>
                <a:uFillTx/>
                <a:latin typeface="Times New Roman" panose="02020603050405020304" pitchFamily="18" charset="0"/>
                <a:ea typeface="+mn-ea"/>
                <a:cs typeface="+mn-cs"/>
              </a:rPr>
              <a:t>掌握窗函数法设计</a:t>
            </a:r>
            <a:r>
              <a:rPr kumimoji="0" lang="en-US" altLang="zh-CN" sz="2800" b="1" i="0" u="none" strike="noStrike" kern="1200" cap="none" spc="0" normalizeH="0" baseline="0" noProof="0" dirty="0" smtClean="0">
                <a:ln>
                  <a:noFill/>
                </a:ln>
                <a:solidFill>
                  <a:schemeClr val="dk1"/>
                </a:solidFill>
                <a:effectLst/>
                <a:uLnTx/>
                <a:uFillTx/>
                <a:latin typeface="Times New Roman" panose="02020603050405020304" pitchFamily="18" charset="0"/>
                <a:ea typeface="+mn-ea"/>
                <a:cs typeface="+mn-cs"/>
              </a:rPr>
              <a:t>FIR</a:t>
            </a:r>
            <a:r>
              <a:rPr kumimoji="0" lang="zh-CN" altLang="en-US" sz="2800" b="1" i="0" u="none" strike="noStrike" kern="1200" cap="none" spc="0" normalizeH="0" baseline="0" noProof="0" dirty="0" smtClean="0">
                <a:ln>
                  <a:noFill/>
                </a:ln>
                <a:solidFill>
                  <a:schemeClr val="dk1"/>
                </a:solidFill>
                <a:effectLst/>
                <a:uLnTx/>
                <a:uFillTx/>
                <a:latin typeface="Times New Roman" panose="02020603050405020304" pitchFamily="18" charset="0"/>
                <a:ea typeface="+mn-ea"/>
                <a:cs typeface="+mn-cs"/>
              </a:rPr>
              <a:t>滤波器的方法和步骤</a:t>
            </a:r>
            <a:endParaRPr kumimoji="0" lang="en-US" altLang="zh-CN" sz="2800" b="1" i="0" u="none" strike="noStrike" kern="1200" cap="none" spc="0" normalizeH="0" baseline="0" noProof="1" smtClean="0">
              <a:ln>
                <a:noFill/>
              </a:ln>
              <a:solidFill>
                <a:schemeClr val="dk1"/>
              </a:solidFill>
              <a:effectLst/>
              <a:uLnTx/>
              <a:uFillTx/>
              <a:latin typeface="Times New Roman" panose="02020603050405020304" pitchFamily="18" charset="0"/>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Char char="•"/>
              <a:defRPr/>
            </a:pPr>
            <a:endParaRPr kumimoji="0" lang="en-US" altLang="zh-CN" sz="2800" b="1" i="0" u="none" strike="noStrike" kern="1200" cap="none" spc="0" normalizeH="0" baseline="0" noProof="1" smtClean="0">
              <a:ln>
                <a:noFill/>
              </a:ln>
              <a:solidFill>
                <a:schemeClr val="dk1"/>
              </a:solidFill>
              <a:effectLst/>
              <a:uLnTx/>
              <a:uFillTx/>
              <a:latin typeface="Times New Roman" panose="02020603050405020304" pitchFamily="18" charset="0"/>
              <a:ea typeface="+mn-ea"/>
              <a:cs typeface="+mn-cs"/>
            </a:endParaRPr>
          </a:p>
        </p:txBody>
      </p:sp>
      <p:sp>
        <p:nvSpPr>
          <p:cNvPr id="2" name="文本框 1"/>
          <p:cNvSpPr txBox="1"/>
          <p:nvPr/>
        </p:nvSpPr>
        <p:spPr>
          <a:xfrm>
            <a:off x="2922158" y="1556792"/>
            <a:ext cx="2443480" cy="521970"/>
          </a:xfrm>
          <a:prstGeom prst="rect">
            <a:avLst/>
          </a:prstGeom>
          <a:solidFill>
            <a:srgbClr val="FFC000"/>
          </a:solidFill>
          <a:effectLst>
            <a:softEdge rad="31750"/>
          </a:effectLst>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1">
                <a:ln>
                  <a:noFill/>
                </a:ln>
                <a:solidFill>
                  <a:schemeClr val="dk1"/>
                </a:solidFill>
                <a:effectLst/>
                <a:uLnTx/>
                <a:uFillTx/>
                <a:latin typeface="+mn-lt"/>
                <a:ea typeface="+mn-ea"/>
                <a:cs typeface="+mn-cs"/>
              </a:rPr>
              <a:t>本章学习要求</a:t>
            </a:r>
            <a:endParaRPr kumimoji="0" lang="zh-CN" altLang="en-US" sz="2800" b="1" i="0" u="none" strike="noStrike" kern="1200" cap="none" spc="0" normalizeH="0" baseline="0" noProof="1">
              <a:ln>
                <a:noFill/>
              </a:ln>
              <a:solidFill>
                <a:schemeClr val="dk1"/>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Rectangle 2"/>
          <p:cNvSpPr>
            <a:spLocks noGrp="1"/>
          </p:cNvSpPr>
          <p:nvPr>
            <p:ph idx="1"/>
          </p:nvPr>
        </p:nvSpPr>
        <p:spPr>
          <a:xfrm>
            <a:off x="533400" y="838200"/>
            <a:ext cx="8359775" cy="5715000"/>
          </a:xfrm>
        </p:spPr>
        <p:txBody>
          <a:bodyPr vert="horz" wrap="square" lIns="91440" tIns="45720" rIns="91440" bIns="45720" anchor="t" anchorCtr="0"/>
          <a:p>
            <a:pPr marL="609600" indent="-609600">
              <a:lnSpc>
                <a:spcPct val="150000"/>
              </a:lnSpc>
              <a:buNone/>
            </a:pPr>
            <a:r>
              <a:rPr lang="zh-CN" altLang="en-US" sz="2800" dirty="0">
                <a:latin typeface="Tahoma" panose="020B0604030504040204" pitchFamily="34" charset="0"/>
              </a:rPr>
              <a:t>滑动平均滤波器的</a:t>
            </a:r>
            <a:r>
              <a:rPr lang="zh-CN" altLang="en-US" sz="2800" dirty="0">
                <a:solidFill>
                  <a:srgbClr val="FF0000"/>
                </a:solidFill>
                <a:latin typeface="Tahoma" panose="020B0604030504040204" pitchFamily="34" charset="0"/>
              </a:rPr>
              <a:t>特点</a:t>
            </a:r>
            <a:r>
              <a:rPr lang="zh-CN" altLang="en-US" sz="2800" dirty="0">
                <a:latin typeface="Tahoma" panose="020B0604030504040204" pitchFamily="34" charset="0"/>
              </a:rPr>
              <a:t>：</a:t>
            </a:r>
            <a:endParaRPr lang="zh-CN" altLang="en-US" sz="2800" dirty="0">
              <a:latin typeface="Tahoma" panose="020B0604030504040204" pitchFamily="34" charset="0"/>
            </a:endParaRPr>
          </a:p>
          <a:p>
            <a:pPr marL="609600" indent="-609600">
              <a:lnSpc>
                <a:spcPct val="150000"/>
              </a:lnSpc>
              <a:spcBef>
                <a:spcPct val="50000"/>
              </a:spcBef>
              <a:buFont typeface="Wingdings" panose="05000000000000000000" pitchFamily="2" charset="2"/>
              <a:buNone/>
            </a:pPr>
            <a:r>
              <a:rPr lang="en-US" altLang="zh-CN" sz="2800" dirty="0">
                <a:latin typeface="Tahoma" panose="020B0604030504040204" pitchFamily="34" charset="0"/>
              </a:rPr>
              <a:t>1)  </a:t>
            </a:r>
            <a:r>
              <a:rPr lang="zh-CN" altLang="en-US" sz="2800" dirty="0">
                <a:latin typeface="Tahoma" panose="020B0604030504040204" pitchFamily="34" charset="0"/>
              </a:rPr>
              <a:t>第一个零点出现在 </a:t>
            </a:r>
            <a:r>
              <a:rPr lang="en-US" altLang="zh-CN" sz="2800" dirty="0">
                <a:latin typeface="Tahoma" panose="020B0604030504040204" pitchFamily="34" charset="0"/>
                <a:cs typeface="Tahoma" panose="020B0604030504040204" pitchFamily="34" charset="0"/>
              </a:rPr>
              <a:t>2</a:t>
            </a:r>
            <a:r>
              <a:rPr lang="en-US" altLang="zh-CN" sz="2800" dirty="0">
                <a:cs typeface="Times New Roman" panose="02020603050405020304" pitchFamily="18" charset="0"/>
              </a:rPr>
              <a:t>π/M</a:t>
            </a:r>
            <a:r>
              <a:rPr lang="en-US" altLang="zh-CN" sz="2800" dirty="0">
                <a:latin typeface="Tahoma" panose="020B0604030504040204" pitchFamily="34" charset="0"/>
                <a:cs typeface="Tahoma" panose="020B0604030504040204" pitchFamily="34" charset="0"/>
              </a:rPr>
              <a:t> </a:t>
            </a:r>
            <a:r>
              <a:rPr lang="zh-CN" altLang="en-US" sz="2800" dirty="0">
                <a:latin typeface="Tahoma" panose="020B0604030504040204" pitchFamily="34" charset="0"/>
              </a:rPr>
              <a:t>弧度</a:t>
            </a:r>
            <a:endParaRPr lang="zh-CN" altLang="en-US" sz="2800" dirty="0">
              <a:latin typeface="Tahoma" panose="020B0604030504040204" pitchFamily="34" charset="0"/>
            </a:endParaRPr>
          </a:p>
          <a:p>
            <a:pPr marL="609600" indent="-609600">
              <a:lnSpc>
                <a:spcPct val="150000"/>
              </a:lnSpc>
              <a:spcBef>
                <a:spcPct val="50000"/>
              </a:spcBef>
              <a:buFont typeface="Wingdings" panose="05000000000000000000" pitchFamily="2" charset="2"/>
              <a:buAutoNum type="arabicParenR" startAt="2"/>
            </a:pPr>
            <a:r>
              <a:rPr lang="zh-CN" altLang="en-US" sz="2800" dirty="0">
                <a:latin typeface="Tahoma" panose="020B0604030504040204" pitchFamily="34" charset="0"/>
              </a:rPr>
              <a:t>截止频率（</a:t>
            </a:r>
            <a:r>
              <a:rPr lang="en-US" altLang="zh-CN" sz="2800" dirty="0">
                <a:latin typeface="Tahoma" panose="020B0604030504040204" pitchFamily="34" charset="0"/>
              </a:rPr>
              <a:t>-3dB</a:t>
            </a:r>
            <a:r>
              <a:rPr lang="zh-CN" altLang="en-US" sz="2800" dirty="0">
                <a:latin typeface="Tahoma" panose="020B0604030504040204" pitchFamily="34" charset="0"/>
              </a:rPr>
              <a:t>频率</a:t>
            </a:r>
            <a:r>
              <a:rPr lang="en-US" altLang="zh-CN" sz="2800" dirty="0">
                <a:latin typeface="Tahoma" panose="020B0604030504040204" pitchFamily="34" charset="0"/>
              </a:rPr>
              <a:t>)</a:t>
            </a:r>
            <a:r>
              <a:rPr lang="zh-CN" altLang="en-US" sz="2800" dirty="0">
                <a:latin typeface="Tahoma" panose="020B0604030504040204" pitchFamily="34" charset="0"/>
              </a:rPr>
              <a:t>出现在约为第一个零点增益频率的一半 ，即出现在大约</a:t>
            </a:r>
            <a:r>
              <a:rPr lang="en-US" altLang="zh-CN" sz="2800" dirty="0">
                <a:cs typeface="Times New Roman" panose="02020603050405020304" pitchFamily="18" charset="0"/>
              </a:rPr>
              <a:t>π/M</a:t>
            </a:r>
            <a:r>
              <a:rPr lang="en-US" altLang="zh-CN" sz="2800" dirty="0">
                <a:latin typeface="Tahoma" panose="020B0604030504040204" pitchFamily="34" charset="0"/>
                <a:cs typeface="Tahoma" panose="020B0604030504040204" pitchFamily="34" charset="0"/>
              </a:rPr>
              <a:t> </a:t>
            </a:r>
            <a:r>
              <a:rPr lang="zh-CN" altLang="en-US" sz="2800" dirty="0">
                <a:latin typeface="Tahoma" panose="020B0604030504040204" pitchFamily="34" charset="0"/>
                <a:cs typeface="Tahoma" panose="020B0604030504040204" pitchFamily="34" charset="0"/>
              </a:rPr>
              <a:t>弧度</a:t>
            </a:r>
            <a:endParaRPr lang="en-US" altLang="zh-CN" sz="2800" dirty="0">
              <a:latin typeface="Tahoma" panose="020B0604030504040204" pitchFamily="34" charset="0"/>
              <a:cs typeface="Tahoma" panose="020B0604030504040204" pitchFamily="34" charset="0"/>
            </a:endParaRPr>
          </a:p>
          <a:p>
            <a:pPr marL="609600" indent="-609600">
              <a:lnSpc>
                <a:spcPct val="150000"/>
              </a:lnSpc>
              <a:spcBef>
                <a:spcPct val="50000"/>
              </a:spcBef>
              <a:buFont typeface="Wingdings" panose="05000000000000000000" pitchFamily="2" charset="2"/>
              <a:buNone/>
            </a:pPr>
            <a:r>
              <a:rPr lang="en-US" altLang="zh-CN" sz="2800" dirty="0">
                <a:latin typeface="Tahoma" panose="020B0604030504040204" pitchFamily="34" charset="0"/>
              </a:rPr>
              <a:t>3) </a:t>
            </a:r>
            <a:r>
              <a:rPr lang="zh-CN" altLang="en-US" sz="2800" dirty="0">
                <a:latin typeface="Tahoma" panose="020B0604030504040204" pitchFamily="34" charset="0"/>
              </a:rPr>
              <a:t>项数越多，低通滤波器效果强，滤除高频分量多</a:t>
            </a:r>
            <a:endParaRPr lang="zh-CN" altLang="en-US" sz="2800" dirty="0">
              <a:latin typeface="Tahoma" panose="020B060403050404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4313" y="0"/>
            <a:ext cx="8229600" cy="6643688"/>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例  设计一滑动平均滤波器，要求它的</a:t>
            </a:r>
            <a:r>
              <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-3dB</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频率为</a:t>
            </a:r>
            <a:r>
              <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480Hz</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采样频率</a:t>
            </a:r>
            <a:r>
              <a:rPr kumimoji="0" lang="en-US" altLang="zh-CN" sz="2400" b="0" i="0" u="none" strike="noStrike" kern="1200" cap="none" spc="0" normalizeH="0" baseline="0" noProof="0" dirty="0" err="1" smtClean="0">
                <a:ln>
                  <a:noFill/>
                </a:ln>
                <a:solidFill>
                  <a:schemeClr val="tx1"/>
                </a:solidFill>
                <a:effectLst/>
                <a:uLnTx/>
                <a:uFillTx/>
                <a:latin typeface="+mn-lt"/>
                <a:ea typeface="黑体" panose="02010609060101010101" pitchFamily="49" charset="-122"/>
                <a:cs typeface="+mn-cs"/>
              </a:rPr>
              <a:t>fs</a:t>
            </a:r>
            <a:r>
              <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=10kHz</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解：根据题意，该滤波器的</a:t>
            </a:r>
            <a:r>
              <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-3dB</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数字频率为：</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 typeface="Wingdings" panose="05000000000000000000" pitchFamily="2" charset="2"/>
              <a:buNone/>
              <a:defRPr/>
            </a:pP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对于滑动平均滤波器，其截止频率（</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-3dB</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频率</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出现在大约 </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 typeface="Wingdings" panose="05000000000000000000" pitchFamily="2" charset="2"/>
              <a:buNone/>
              <a:defRPr/>
            </a:pPr>
            <a:r>
              <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Times New Roman" panose="02020603050405020304" pitchFamily="18" charset="0"/>
              </a:rPr>
              <a:t>π/M</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rPr>
              <a:t> </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rPr>
              <a:t>弧度处</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endParaRPr>
          </a:p>
          <a:p>
            <a:pPr marL="609600" marR="0" lvl="0" indent="-609600" algn="l" defTabSz="914400" rtl="0" eaLnBrk="0" fontAlgn="base" latinLnBrk="0" hangingPunct="0">
              <a:lnSpc>
                <a:spcPct val="150000"/>
              </a:lnSpc>
              <a:spcBef>
                <a:spcPct val="50000"/>
              </a:spcBef>
              <a:spcAft>
                <a:spcPct val="0"/>
              </a:spcAft>
              <a:buClrTx/>
              <a:buSzTx/>
              <a:buFont typeface="Wingdings" panose="05000000000000000000" pitchFamily="2" charset="2"/>
              <a:buNone/>
              <a:defRPr/>
            </a:pP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rPr>
              <a:t>     故</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endParaRPr>
          </a:p>
          <a:p>
            <a:pPr marL="609600" marR="0" lvl="0" indent="-609600" algn="l" defTabSz="914400" rtl="0" eaLnBrk="0" fontAlgn="base" latinLnBrk="0" hangingPunct="0">
              <a:lnSpc>
                <a:spcPct val="150000"/>
              </a:lnSpc>
              <a:spcBef>
                <a:spcPct val="50000"/>
              </a:spcBef>
              <a:spcAft>
                <a:spcPct val="0"/>
              </a:spcAft>
              <a:buClrTx/>
              <a:buSzTx/>
              <a:buFont typeface="Wingdings" panose="05000000000000000000" pitchFamily="2" charset="2"/>
              <a:buNone/>
              <a:defRPr/>
            </a:pP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rPr>
              <a:t>可取</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rPr>
              <a:t>M=11</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rPr>
              <a:t>（注意，必须为</a:t>
            </a:r>
            <a:r>
              <a:rPr kumimoji="0" lang="zh-CN" altLang="en-US" sz="2400" b="0" i="0" u="none" strike="noStrike" kern="1200" cap="none" spc="0" normalizeH="0" baseline="0" noProof="0" dirty="0" smtClean="0">
                <a:ln>
                  <a:noFill/>
                </a:ln>
                <a:solidFill>
                  <a:srgbClr val="FF0000"/>
                </a:solidFill>
                <a:effectLst/>
                <a:uLnTx/>
                <a:uFillTx/>
                <a:latin typeface="Tahoma" panose="020B0604030504040204" pitchFamily="34" charset="0"/>
                <a:ea typeface="黑体" panose="02010609060101010101" pitchFamily="49" charset="-122"/>
                <a:cs typeface="Tahoma" panose="020B0604030504040204" pitchFamily="34" charset="0"/>
              </a:rPr>
              <a:t>奇数</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rPr>
              <a:t>！）获得的滑动平均滤波器</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endParaRPr>
          </a:p>
          <a:p>
            <a:pPr marL="609600" marR="0" lvl="0" indent="-609600" algn="l" defTabSz="914400" rtl="0" eaLnBrk="0" fontAlgn="base" latinLnBrk="0" hangingPunct="0">
              <a:lnSpc>
                <a:spcPct val="150000"/>
              </a:lnSpc>
              <a:spcBef>
                <a:spcPct val="50000"/>
              </a:spcBef>
              <a:spcAft>
                <a:spcPct val="0"/>
              </a:spcAft>
              <a:buClrTx/>
              <a:buSzTx/>
              <a:buFont typeface="Wingdings" panose="05000000000000000000" pitchFamily="2" charset="2"/>
              <a:buNone/>
              <a:defRPr/>
            </a:pP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rPr>
              <a:t>的截止频率比要求的略低。</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endParaRPr kumimoji="0" lang="zh-CN" altLang="en-US" sz="2400" b="0" i="0" u="none" strike="noStrike" kern="1200" cap="none" spc="0" normalizeH="0" baseline="0" noProof="0" dirty="0">
              <a:ln>
                <a:noFill/>
              </a:ln>
              <a:solidFill>
                <a:schemeClr val="tx1"/>
              </a:solidFill>
              <a:effectLst/>
              <a:uLnTx/>
              <a:uFillTx/>
              <a:latin typeface="+mn-lt"/>
              <a:ea typeface="黑体" panose="02010609060101010101" pitchFamily="49" charset="-122"/>
              <a:cs typeface="+mn-cs"/>
            </a:endParaRPr>
          </a:p>
        </p:txBody>
      </p:sp>
      <p:graphicFrame>
        <p:nvGraphicFramePr>
          <p:cNvPr id="12290" name="Object 10"/>
          <p:cNvGraphicFramePr/>
          <p:nvPr/>
        </p:nvGraphicFramePr>
        <p:xfrm>
          <a:off x="1193800" y="2327275"/>
          <a:ext cx="5683250" cy="919163"/>
        </p:xfrm>
        <a:graphic>
          <a:graphicData uri="http://schemas.openxmlformats.org/presentationml/2006/ole">
            <mc:AlternateContent xmlns:mc="http://schemas.openxmlformats.org/markup-compatibility/2006">
              <mc:Choice xmlns:v="urn:schemas-microsoft-com:vml" Requires="v">
                <p:oleObj spid="_x0000_s3086" name="" r:id="rId1" imgW="2348230" imgH="381000" progId="Equation.DSMT4">
                  <p:embed/>
                </p:oleObj>
              </mc:Choice>
              <mc:Fallback>
                <p:oleObj name="" r:id="rId1" imgW="2348230" imgH="381000" progId="Equation.DSMT4">
                  <p:embed/>
                  <p:pic>
                    <p:nvPicPr>
                      <p:cNvPr id="0" name="图片 3085"/>
                      <p:cNvPicPr/>
                      <p:nvPr/>
                    </p:nvPicPr>
                    <p:blipFill>
                      <a:blip r:embed="rId2"/>
                      <a:stretch>
                        <a:fillRect/>
                      </a:stretch>
                    </p:blipFill>
                    <p:spPr>
                      <a:xfrm>
                        <a:off x="1193800" y="2327275"/>
                        <a:ext cx="5683250" cy="919163"/>
                      </a:xfrm>
                      <a:prstGeom prst="rect">
                        <a:avLst/>
                      </a:prstGeom>
                      <a:noFill/>
                      <a:ln w="38100">
                        <a:noFill/>
                        <a:miter/>
                      </a:ln>
                    </p:spPr>
                  </p:pic>
                </p:oleObj>
              </mc:Fallback>
            </mc:AlternateContent>
          </a:graphicData>
        </a:graphic>
      </p:graphicFrame>
      <p:graphicFrame>
        <p:nvGraphicFramePr>
          <p:cNvPr id="12291" name="Object 5"/>
          <p:cNvGraphicFramePr/>
          <p:nvPr/>
        </p:nvGraphicFramePr>
        <p:xfrm>
          <a:off x="3071813" y="4214813"/>
          <a:ext cx="3165475" cy="1195387"/>
        </p:xfrm>
        <a:graphic>
          <a:graphicData uri="http://schemas.openxmlformats.org/presentationml/2006/ole">
            <mc:AlternateContent xmlns:mc="http://schemas.openxmlformats.org/markup-compatibility/2006">
              <mc:Choice xmlns:v="urn:schemas-microsoft-com:vml" Requires="v">
                <p:oleObj spid="_x0000_s3087" name="" r:id="rId3" imgW="1307465" imgH="495300" progId="Equation.DSMT4">
                  <p:embed/>
                </p:oleObj>
              </mc:Choice>
              <mc:Fallback>
                <p:oleObj name="" r:id="rId3" imgW="1307465" imgH="495300" progId="Equation.DSMT4">
                  <p:embed/>
                  <p:pic>
                    <p:nvPicPr>
                      <p:cNvPr id="0" name="图片 3086"/>
                      <p:cNvPicPr/>
                      <p:nvPr/>
                    </p:nvPicPr>
                    <p:blipFill>
                      <a:blip r:embed="rId4"/>
                      <a:stretch>
                        <a:fillRect/>
                      </a:stretch>
                    </p:blipFill>
                    <p:spPr>
                      <a:xfrm>
                        <a:off x="3071813" y="4214813"/>
                        <a:ext cx="3165475" cy="1195387"/>
                      </a:xfrm>
                      <a:prstGeom prst="rect">
                        <a:avLst/>
                      </a:prstGeom>
                      <a:noFill/>
                      <a:ln w="38100">
                        <a:noFill/>
                        <a:miter/>
                      </a:ln>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Rectangle 2"/>
          <p:cNvSpPr>
            <a:spLocks noGrp="1"/>
          </p:cNvSpPr>
          <p:nvPr>
            <p:ph type="title"/>
          </p:nvPr>
        </p:nvSpPr>
        <p:spPr>
          <a:xfrm>
            <a:off x="428625" y="285750"/>
            <a:ext cx="8229600" cy="457200"/>
          </a:xfrm>
        </p:spPr>
        <p:txBody>
          <a:bodyPr vert="horz" wrap="square" lIns="91440" tIns="45720" rIns="91440" bIns="45720" anchor="ctr" anchorCtr="0"/>
          <a:p>
            <a:r>
              <a:rPr lang="en-US" altLang="zh-CN" sz="2800" b="1" dirty="0">
                <a:solidFill>
                  <a:srgbClr val="FF0000"/>
                </a:solidFill>
                <a:latin typeface="Tahoma" panose="020B0604030504040204" pitchFamily="34" charset="0"/>
              </a:rPr>
              <a:t>8.3   </a:t>
            </a:r>
            <a:r>
              <a:rPr lang="zh-CN" altLang="en-US" sz="2800" b="1" dirty="0">
                <a:solidFill>
                  <a:srgbClr val="FF0000"/>
                </a:solidFill>
                <a:latin typeface="Tahoma" panose="020B0604030504040204" pitchFamily="34" charset="0"/>
              </a:rPr>
              <a:t>逼近理想低通滤波器</a:t>
            </a:r>
            <a:br>
              <a:rPr lang="zh-CN" altLang="en-US" sz="2800" b="1" dirty="0">
                <a:latin typeface="Tahoma" panose="020B0604030504040204" pitchFamily="34" charset="0"/>
              </a:rPr>
            </a:br>
            <a:endParaRPr lang="en-US" altLang="zh-CN" sz="2800" b="1" dirty="0">
              <a:latin typeface="Tahoma" panose="020B0604030504040204" pitchFamily="34" charset="0"/>
            </a:endParaRPr>
          </a:p>
        </p:txBody>
      </p:sp>
      <p:sp>
        <p:nvSpPr>
          <p:cNvPr id="13316" name="Rectangle 3"/>
          <p:cNvSpPr>
            <a:spLocks noGrp="1"/>
          </p:cNvSpPr>
          <p:nvPr>
            <p:ph idx="1"/>
          </p:nvPr>
        </p:nvSpPr>
        <p:spPr>
          <a:xfrm>
            <a:off x="428625" y="642938"/>
            <a:ext cx="7772400" cy="5105400"/>
          </a:xfrm>
        </p:spPr>
        <p:txBody>
          <a:bodyPr vert="horz" wrap="square" lIns="91440" tIns="45720" rIns="91440" bIns="45720" anchor="t" anchorCtr="0"/>
          <a:p>
            <a:pPr>
              <a:lnSpc>
                <a:spcPct val="150000"/>
              </a:lnSpc>
              <a:spcBef>
                <a:spcPct val="50000"/>
              </a:spcBef>
              <a:buNone/>
            </a:pPr>
            <a:r>
              <a:rPr lang="zh-CN" altLang="en-US" sz="2400" dirty="0"/>
              <a:t>   理想的低通数字滤波器的形状如图</a:t>
            </a:r>
            <a:r>
              <a:rPr lang="en-US" altLang="zh-CN" sz="2400" dirty="0"/>
              <a:t>8-7</a:t>
            </a:r>
            <a:r>
              <a:rPr lang="zh-CN" altLang="en-US" sz="2400" dirty="0"/>
              <a:t>所示。它在整个通带内有单位增益</a:t>
            </a:r>
            <a:r>
              <a:rPr lang="en-US" altLang="zh-CN" sz="2400" dirty="0"/>
              <a:t>1</a:t>
            </a:r>
            <a:r>
              <a:rPr lang="zh-CN" altLang="en-US" sz="2400" dirty="0"/>
              <a:t>，阻带内增益为</a:t>
            </a:r>
            <a:r>
              <a:rPr lang="en-US" altLang="zh-CN" sz="2400" dirty="0"/>
              <a:t>0</a:t>
            </a:r>
            <a:r>
              <a:rPr lang="zh-CN" altLang="en-US" sz="2400" dirty="0"/>
              <a:t>，并且具有线性相位响应。理想滤波器的幅频、相频特性确保了信号通过该滤波器后，有用信号完整保留，而无用信号完全滤除，且通过滤波器的有用信号的波形保持不变，不会出现任何失真。</a:t>
            </a:r>
            <a:endParaRPr lang="en-US" altLang="zh-CN" sz="2400" b="1" dirty="0">
              <a:latin typeface="Tahoma" panose="020B0604030504040204" pitchFamily="34" charset="0"/>
              <a:ea typeface="Times New Roman" panose="02020603050405020304" pitchFamily="18" charset="0"/>
            </a:endParaRPr>
          </a:p>
        </p:txBody>
      </p:sp>
      <p:sp>
        <p:nvSpPr>
          <p:cNvPr id="13317"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3314" name="Object 8"/>
          <p:cNvGraphicFramePr/>
          <p:nvPr/>
        </p:nvGraphicFramePr>
        <p:xfrm>
          <a:off x="2143125" y="4143375"/>
          <a:ext cx="4643438" cy="2428875"/>
        </p:xfrm>
        <a:graphic>
          <a:graphicData uri="http://schemas.openxmlformats.org/presentationml/2006/ole">
            <mc:AlternateContent xmlns:mc="http://schemas.openxmlformats.org/markup-compatibility/2006">
              <mc:Choice xmlns:v="urn:schemas-microsoft-com:vml" Requires="v">
                <p:oleObj spid="_x0000_s3088" name="" r:id="rId1" imgW="2807335" imgH="1861185" progId="Visio.Drawing.15">
                  <p:embed/>
                </p:oleObj>
              </mc:Choice>
              <mc:Fallback>
                <p:oleObj name="" r:id="rId1" imgW="2807335" imgH="1861185" progId="Visio.Drawing.15">
                  <p:embed/>
                  <p:pic>
                    <p:nvPicPr>
                      <p:cNvPr id="0" name="图片 3087"/>
                      <p:cNvPicPr/>
                      <p:nvPr/>
                    </p:nvPicPr>
                    <p:blipFill>
                      <a:blip r:embed="rId2"/>
                      <a:stretch>
                        <a:fillRect/>
                      </a:stretch>
                    </p:blipFill>
                    <p:spPr>
                      <a:xfrm>
                        <a:off x="2143125" y="4143375"/>
                        <a:ext cx="4643438" cy="2428875"/>
                      </a:xfrm>
                      <a:prstGeom prst="rect">
                        <a:avLst/>
                      </a:prstGeom>
                      <a:noFill/>
                      <a:ln w="38100">
                        <a:noFill/>
                        <a:miter/>
                      </a:ln>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40" name="Rectangle 2"/>
          <p:cNvSpPr>
            <a:spLocks noGrp="1"/>
          </p:cNvSpPr>
          <p:nvPr>
            <p:ph type="title"/>
          </p:nvPr>
        </p:nvSpPr>
        <p:spPr>
          <a:xfrm>
            <a:off x="500063" y="642938"/>
            <a:ext cx="8229600" cy="457200"/>
          </a:xfrm>
        </p:spPr>
        <p:txBody>
          <a:bodyPr vert="horz" wrap="square" lIns="91440" tIns="45720" rIns="91440" bIns="45720" anchor="ctr" anchorCtr="0"/>
          <a:p>
            <a:r>
              <a:rPr lang="en-US" altLang="zh-CN" sz="2800" b="1" dirty="0">
                <a:solidFill>
                  <a:srgbClr val="FF0000"/>
                </a:solidFill>
                <a:latin typeface="Tahoma" panose="020B0604030504040204" pitchFamily="34" charset="0"/>
              </a:rPr>
              <a:t>8.3   </a:t>
            </a:r>
            <a:r>
              <a:rPr lang="zh-CN" altLang="en-US" sz="2800" b="1" dirty="0">
                <a:solidFill>
                  <a:srgbClr val="FF0000"/>
                </a:solidFill>
                <a:latin typeface="Tahoma" panose="020B0604030504040204" pitchFamily="34" charset="0"/>
              </a:rPr>
              <a:t>逼近理想低通滤波器</a:t>
            </a:r>
            <a:br>
              <a:rPr lang="zh-CN" altLang="en-US" sz="2800" b="1" dirty="0">
                <a:latin typeface="Tahoma" panose="020B0604030504040204" pitchFamily="34" charset="0"/>
              </a:rPr>
            </a:br>
            <a:endParaRPr lang="en-US" altLang="zh-CN" sz="2800" b="1" dirty="0">
              <a:latin typeface="Tahoma" panose="020B0604030504040204" pitchFamily="34" charset="0"/>
            </a:endParaRPr>
          </a:p>
        </p:txBody>
      </p:sp>
      <p:sp>
        <p:nvSpPr>
          <p:cNvPr id="14341" name="Rectangle 3"/>
          <p:cNvSpPr>
            <a:spLocks noGrp="1"/>
          </p:cNvSpPr>
          <p:nvPr>
            <p:ph idx="1"/>
          </p:nvPr>
        </p:nvSpPr>
        <p:spPr>
          <a:xfrm>
            <a:off x="142875" y="1000125"/>
            <a:ext cx="9001125" cy="5105400"/>
          </a:xfrm>
        </p:spPr>
        <p:txBody>
          <a:bodyPr vert="horz" wrap="square" lIns="91440" tIns="45720" rIns="91440" bIns="45720" anchor="t" anchorCtr="0"/>
          <a:p>
            <a:pPr>
              <a:lnSpc>
                <a:spcPct val="150000"/>
              </a:lnSpc>
              <a:spcBef>
                <a:spcPct val="50000"/>
              </a:spcBef>
              <a:buNone/>
            </a:pPr>
            <a:r>
              <a:rPr lang="zh-CN" altLang="en-US" sz="2400" dirty="0">
                <a:latin typeface="Tahoma" panose="020B0604030504040204" pitchFamily="34" charset="0"/>
              </a:rPr>
              <a:t>理想低通滤波器的脉冲响应                          </a:t>
            </a:r>
            <a:endParaRPr lang="en-US" altLang="zh-CN" sz="2400" dirty="0">
              <a:latin typeface="Tahoma" panose="020B0604030504040204" pitchFamily="34" charset="0"/>
            </a:endParaRPr>
          </a:p>
          <a:p>
            <a:pPr>
              <a:lnSpc>
                <a:spcPct val="150000"/>
              </a:lnSpc>
              <a:spcBef>
                <a:spcPct val="50000"/>
              </a:spcBef>
              <a:buNone/>
            </a:pPr>
            <a:r>
              <a:rPr lang="en-US" altLang="zh-CN" sz="2400" dirty="0">
                <a:latin typeface="Tahoma" panose="020B0604030504040204" pitchFamily="34" charset="0"/>
              </a:rPr>
              <a:t>                                                </a:t>
            </a:r>
            <a:r>
              <a:rPr lang="zh-CN" altLang="en-US" sz="2400" dirty="0">
                <a:latin typeface="Tahoma" panose="020B0604030504040204" pitchFamily="34" charset="0"/>
              </a:rPr>
              <a:t>（</a:t>
            </a:r>
            <a:r>
              <a:rPr lang="el-GR" altLang="zh-CN" sz="2400" dirty="0">
                <a:latin typeface="Tahoma" panose="020B0604030504040204" pitchFamily="34" charset="0"/>
              </a:rPr>
              <a:t>Ω</a:t>
            </a:r>
            <a:r>
              <a:rPr lang="en-US" altLang="zh-CN" sz="2400" baseline="-25000" dirty="0">
                <a:latin typeface="Tahoma" panose="020B0604030504040204" pitchFamily="34" charset="0"/>
              </a:rPr>
              <a:t>1</a:t>
            </a:r>
            <a:r>
              <a:rPr lang="zh-CN" altLang="en-US" sz="2400" dirty="0">
                <a:latin typeface="Tahoma" panose="020B0604030504040204" pitchFamily="34" charset="0"/>
              </a:rPr>
              <a:t>是滤波器截止频率）</a:t>
            </a:r>
            <a:endParaRPr lang="en-US" altLang="zh-CN" sz="2400" dirty="0">
              <a:latin typeface="Tahoma" panose="020B0604030504040204" pitchFamily="34" charset="0"/>
            </a:endParaRPr>
          </a:p>
          <a:p>
            <a:pPr>
              <a:lnSpc>
                <a:spcPct val="150000"/>
              </a:lnSpc>
              <a:spcBef>
                <a:spcPct val="50000"/>
              </a:spcBef>
              <a:buNone/>
            </a:pPr>
            <a:r>
              <a:rPr lang="zh-CN" altLang="en-US" sz="2400" dirty="0"/>
              <a:t>    理想低通滤波器的单位脉冲响应为无限长（见图</a:t>
            </a:r>
            <a:r>
              <a:rPr lang="en-US" altLang="zh-CN" sz="2400" dirty="0"/>
              <a:t>8-8</a:t>
            </a:r>
            <a:r>
              <a:rPr lang="zh-CN" altLang="en-US" sz="2400" dirty="0"/>
              <a:t>），</a:t>
            </a:r>
            <a:endParaRPr lang="en-US" altLang="zh-CN" sz="2400" dirty="0"/>
          </a:p>
          <a:p>
            <a:pPr>
              <a:lnSpc>
                <a:spcPct val="150000"/>
              </a:lnSpc>
              <a:spcBef>
                <a:spcPct val="50000"/>
              </a:spcBef>
              <a:buNone/>
            </a:pPr>
            <a:r>
              <a:rPr lang="zh-CN" altLang="en-US" sz="2400" dirty="0"/>
              <a:t>且关于中心点对称，但是非因果系统，所以物理上是无</a:t>
            </a:r>
            <a:endParaRPr lang="en-US" altLang="zh-CN" sz="2400" dirty="0"/>
          </a:p>
          <a:p>
            <a:pPr>
              <a:lnSpc>
                <a:spcPct val="150000"/>
              </a:lnSpc>
              <a:spcBef>
                <a:spcPct val="50000"/>
              </a:spcBef>
              <a:buNone/>
            </a:pPr>
            <a:r>
              <a:rPr lang="zh-CN" altLang="en-US" sz="2400" dirty="0"/>
              <a:t>法实现的。</a:t>
            </a:r>
            <a:endParaRPr lang="zh-CN" altLang="en-US" sz="2400" dirty="0"/>
          </a:p>
          <a:p>
            <a:pPr>
              <a:lnSpc>
                <a:spcPct val="150000"/>
              </a:lnSpc>
              <a:spcBef>
                <a:spcPct val="50000"/>
              </a:spcBef>
              <a:buNone/>
            </a:pPr>
            <a:endParaRPr lang="en-US" altLang="zh-CN" sz="2400" dirty="0">
              <a:latin typeface="Tahoma" panose="020B0604030504040204" pitchFamily="34" charset="0"/>
              <a:ea typeface="Tahoma" panose="020B0604030504040204" pitchFamily="34" charset="0"/>
            </a:endParaRPr>
          </a:p>
        </p:txBody>
      </p:sp>
      <p:sp>
        <p:nvSpPr>
          <p:cNvPr id="14342"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4338" name="Object 1"/>
          <p:cNvGraphicFramePr/>
          <p:nvPr/>
        </p:nvGraphicFramePr>
        <p:xfrm>
          <a:off x="2500313" y="1571625"/>
          <a:ext cx="2286000" cy="862013"/>
        </p:xfrm>
        <a:graphic>
          <a:graphicData uri="http://schemas.openxmlformats.org/presentationml/2006/ole">
            <mc:AlternateContent xmlns:mc="http://schemas.openxmlformats.org/markup-compatibility/2006">
              <mc:Choice xmlns:v="urn:schemas-microsoft-com:vml" Requires="v">
                <p:oleObj spid="_x0000_s3089" name="" r:id="rId1" imgW="875665" imgH="355600" progId="Equation.DSMT4">
                  <p:embed/>
                </p:oleObj>
              </mc:Choice>
              <mc:Fallback>
                <p:oleObj name="" r:id="rId1" imgW="875665" imgH="355600" progId="Equation.DSMT4">
                  <p:embed/>
                  <p:pic>
                    <p:nvPicPr>
                      <p:cNvPr id="0" name="图片 3088"/>
                      <p:cNvPicPr/>
                      <p:nvPr/>
                    </p:nvPicPr>
                    <p:blipFill>
                      <a:blip r:embed="rId2"/>
                      <a:stretch>
                        <a:fillRect/>
                      </a:stretch>
                    </p:blipFill>
                    <p:spPr>
                      <a:xfrm>
                        <a:off x="2500313" y="1571625"/>
                        <a:ext cx="2286000" cy="862013"/>
                      </a:xfrm>
                      <a:prstGeom prst="rect">
                        <a:avLst/>
                      </a:prstGeom>
                      <a:noFill/>
                      <a:ln w="38100">
                        <a:noFill/>
                        <a:miter/>
                      </a:ln>
                    </p:spPr>
                  </p:pic>
                </p:oleObj>
              </mc:Fallback>
            </mc:AlternateContent>
          </a:graphicData>
        </a:graphic>
      </p:graphicFrame>
      <p:sp>
        <p:nvSpPr>
          <p:cNvPr id="14343"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4339" name="Object 3"/>
          <p:cNvGraphicFramePr/>
          <p:nvPr/>
        </p:nvGraphicFramePr>
        <p:xfrm>
          <a:off x="1785938" y="3929063"/>
          <a:ext cx="6643687" cy="2714625"/>
        </p:xfrm>
        <a:graphic>
          <a:graphicData uri="http://schemas.openxmlformats.org/presentationml/2006/ole">
            <mc:AlternateContent xmlns:mc="http://schemas.openxmlformats.org/markup-compatibility/2006">
              <mc:Choice xmlns:v="urn:schemas-microsoft-com:vml" Requires="v">
                <p:oleObj spid="_x0000_s3090" name="" r:id="rId3" imgW="9060180" imgH="6806565" progId="Visio.Drawing.15">
                  <p:embed/>
                </p:oleObj>
              </mc:Choice>
              <mc:Fallback>
                <p:oleObj name="" r:id="rId3" imgW="9060180" imgH="6806565" progId="Visio.Drawing.15">
                  <p:embed/>
                  <p:pic>
                    <p:nvPicPr>
                      <p:cNvPr id="0" name="图片 3089"/>
                      <p:cNvPicPr/>
                      <p:nvPr/>
                    </p:nvPicPr>
                    <p:blipFill>
                      <a:blip r:embed="rId4"/>
                      <a:stretch>
                        <a:fillRect/>
                      </a:stretch>
                    </p:blipFill>
                    <p:spPr>
                      <a:xfrm>
                        <a:off x="1785938" y="3929063"/>
                        <a:ext cx="6643687" cy="2714625"/>
                      </a:xfrm>
                      <a:prstGeom prst="rect">
                        <a:avLst/>
                      </a:prstGeom>
                      <a:noFill/>
                      <a:ln w="38100">
                        <a:noFill/>
                        <a:miter/>
                      </a:ln>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Rectangle 2"/>
          <p:cNvSpPr>
            <a:spLocks noGrp="1" noChangeArrowheads="1"/>
          </p:cNvSpPr>
          <p:nvPr>
            <p:ph idx="1"/>
          </p:nvPr>
        </p:nvSpPr>
        <p:spPr>
          <a:xfrm>
            <a:off x="642938" y="142875"/>
            <a:ext cx="7772400" cy="579120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altLang="zh-CN" sz="2400" b="1"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 </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从实用来讲，这个脉冲响应要解决两个问题</a:t>
            </a:r>
            <a:endPar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a:p>
            <a:pPr marL="457200" marR="0" lvl="0" indent="-457200" algn="l" defTabSz="914400" rtl="0" eaLnBrk="0" fontAlgn="base" latinLnBrk="0" hangingPunct="0">
              <a:lnSpc>
                <a:spcPct val="150000"/>
              </a:lnSpc>
              <a:spcBef>
                <a:spcPct val="20000"/>
              </a:spcBef>
              <a:spcAft>
                <a:spcPct val="0"/>
              </a:spcAft>
              <a:buClrTx/>
              <a:buSzTx/>
              <a:buFontTx/>
              <a:buAutoNum type="arabicParenR"/>
              <a:defRPr/>
            </a:pP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它的无限长度，需将两边响应值较小的部分截去</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a:p>
            <a:pPr marL="457200" marR="0" lvl="0" indent="-4572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采用窗函数</a:t>
            </a:r>
            <a:r>
              <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w[n]</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对无限长序列</a:t>
            </a:r>
            <a:r>
              <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h1[n]</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直接截断得到有限长序列</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a:p>
            <a:pPr marL="457200" marR="0" lvl="0" indent="-457200" algn="l" defTabSz="914400" rtl="0" eaLnBrk="0" fontAlgn="base" latinLnBrk="0" hangingPunct="0">
              <a:lnSpc>
                <a:spcPct val="100000"/>
              </a:lnSpc>
              <a:spcBef>
                <a:spcPct val="20000"/>
              </a:spcBef>
              <a:spcAft>
                <a:spcPct val="0"/>
              </a:spcAft>
              <a:buClrTx/>
              <a:buSzTx/>
              <a:buFontTx/>
              <a:buNone/>
              <a:defRPr/>
            </a:pP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   </a:t>
            </a:r>
            <a:endPar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p:txBody>
      </p:sp>
      <p:sp>
        <p:nvSpPr>
          <p:cNvPr id="15364"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5362" name="Object 5"/>
          <p:cNvGraphicFramePr/>
          <p:nvPr/>
        </p:nvGraphicFramePr>
        <p:xfrm>
          <a:off x="2000250" y="2571750"/>
          <a:ext cx="5267325" cy="3962400"/>
        </p:xfrm>
        <a:graphic>
          <a:graphicData uri="http://schemas.openxmlformats.org/presentationml/2006/ole">
            <mc:AlternateContent xmlns:mc="http://schemas.openxmlformats.org/markup-compatibility/2006">
              <mc:Choice xmlns:v="urn:schemas-microsoft-com:vml" Requires="v">
                <p:oleObj spid="_x0000_s3091" name="" r:id="rId1" imgW="9060180" imgH="6806565" progId="Visio.Drawing.15">
                  <p:embed/>
                </p:oleObj>
              </mc:Choice>
              <mc:Fallback>
                <p:oleObj name="" r:id="rId1" imgW="9060180" imgH="6806565" progId="Visio.Drawing.15">
                  <p:embed/>
                  <p:pic>
                    <p:nvPicPr>
                      <p:cNvPr id="0" name="图片 3090"/>
                      <p:cNvPicPr/>
                      <p:nvPr/>
                    </p:nvPicPr>
                    <p:blipFill>
                      <a:blip r:embed="rId2"/>
                      <a:stretch>
                        <a:fillRect/>
                      </a:stretch>
                    </p:blipFill>
                    <p:spPr>
                      <a:xfrm>
                        <a:off x="2000250" y="2571750"/>
                        <a:ext cx="5267325" cy="3962400"/>
                      </a:xfrm>
                      <a:prstGeom prst="rect">
                        <a:avLst/>
                      </a:prstGeom>
                      <a:noFill/>
                      <a:ln w="38100">
                        <a:noFill/>
                        <a:miter/>
                      </a:ln>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Rectangle 2"/>
          <p:cNvSpPr>
            <a:spLocks noGrp="1"/>
          </p:cNvSpPr>
          <p:nvPr>
            <p:ph idx="1"/>
          </p:nvPr>
        </p:nvSpPr>
        <p:spPr>
          <a:xfrm>
            <a:off x="1173163" y="762000"/>
            <a:ext cx="7772400" cy="5715000"/>
          </a:xfrm>
        </p:spPr>
        <p:txBody>
          <a:bodyPr vert="horz" wrap="square" lIns="91440" tIns="45720" rIns="91440" bIns="45720" anchor="t" anchorCtr="0"/>
          <a:p>
            <a:pPr>
              <a:lnSpc>
                <a:spcPct val="150000"/>
              </a:lnSpc>
              <a:buNone/>
            </a:pPr>
            <a:r>
              <a:rPr lang="en-US" altLang="zh-CN" sz="2400" dirty="0">
                <a:latin typeface="Tahoma" panose="020B0604030504040204" pitchFamily="34" charset="0"/>
              </a:rPr>
              <a:t>2) </a:t>
            </a:r>
            <a:r>
              <a:rPr lang="zh-CN" altLang="en-US" sz="2400" dirty="0">
                <a:latin typeface="Tahoma" panose="020B0604030504040204" pitchFamily="34" charset="0"/>
              </a:rPr>
              <a:t>它的非因果性，需将截断后的有限长脉冲响应时移成为因果性系统</a:t>
            </a:r>
            <a:endParaRPr lang="zh-CN" altLang="en-US" sz="2400" dirty="0">
              <a:latin typeface="Tahoma" panose="020B0604030504040204" pitchFamily="34" charset="0"/>
            </a:endParaRPr>
          </a:p>
        </p:txBody>
      </p:sp>
      <p:sp>
        <p:nvSpPr>
          <p:cNvPr id="16388"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6386" name="Object 5"/>
          <p:cNvGraphicFramePr/>
          <p:nvPr/>
        </p:nvGraphicFramePr>
        <p:xfrm>
          <a:off x="1357313" y="2143125"/>
          <a:ext cx="7215187" cy="4000500"/>
        </p:xfrm>
        <a:graphic>
          <a:graphicData uri="http://schemas.openxmlformats.org/presentationml/2006/ole">
            <mc:AlternateContent xmlns:mc="http://schemas.openxmlformats.org/markup-compatibility/2006">
              <mc:Choice xmlns:v="urn:schemas-microsoft-com:vml" Requires="v">
                <p:oleObj spid="_x0000_s3092" name="" r:id="rId1" imgW="9060180" imgH="6806565" progId="Visio.Drawing.15">
                  <p:embed/>
                </p:oleObj>
              </mc:Choice>
              <mc:Fallback>
                <p:oleObj name="" r:id="rId1" imgW="9060180" imgH="6806565" progId="Visio.Drawing.15">
                  <p:embed/>
                  <p:pic>
                    <p:nvPicPr>
                      <p:cNvPr id="0" name="图片 3091"/>
                      <p:cNvPicPr/>
                      <p:nvPr/>
                    </p:nvPicPr>
                    <p:blipFill>
                      <a:blip r:embed="rId2"/>
                      <a:stretch>
                        <a:fillRect/>
                      </a:stretch>
                    </p:blipFill>
                    <p:spPr>
                      <a:xfrm>
                        <a:off x="1357313" y="2143125"/>
                        <a:ext cx="7215187" cy="4000500"/>
                      </a:xfrm>
                      <a:prstGeom prst="rect">
                        <a:avLst/>
                      </a:prstGeom>
                      <a:noFill/>
                      <a:ln w="38100">
                        <a:noFill/>
                        <a:miter/>
                      </a:ln>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1" name="Rectangle 2"/>
          <p:cNvSpPr>
            <a:spLocks noGrp="1"/>
          </p:cNvSpPr>
          <p:nvPr>
            <p:ph idx="1"/>
          </p:nvPr>
        </p:nvSpPr>
        <p:spPr>
          <a:xfrm>
            <a:off x="1173163" y="685800"/>
            <a:ext cx="7772400" cy="5867400"/>
          </a:xfrm>
        </p:spPr>
        <p:txBody>
          <a:bodyPr vert="horz" wrap="square" lIns="91440" tIns="45720" rIns="91440" bIns="45720" anchor="t" anchorCtr="0"/>
          <a:p>
            <a:pPr>
              <a:buNone/>
            </a:pPr>
            <a:r>
              <a:rPr lang="zh-CN" altLang="en-US" sz="2400" dirty="0">
                <a:latin typeface="Tahoma" panose="020B0604030504040204" pitchFamily="34" charset="0"/>
              </a:rPr>
              <a:t>脉冲响应截断后，滤波器的形状不再是理想矩形</a:t>
            </a:r>
            <a:endParaRPr lang="zh-CN" altLang="en-US" sz="2400" dirty="0">
              <a:latin typeface="Tahoma" panose="020B0604030504040204" pitchFamily="34" charset="0"/>
            </a:endParaRPr>
          </a:p>
        </p:txBody>
      </p:sp>
      <p:sp>
        <p:nvSpPr>
          <p:cNvPr id="17412"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7410" name="Object 5"/>
          <p:cNvGraphicFramePr/>
          <p:nvPr/>
        </p:nvGraphicFramePr>
        <p:xfrm>
          <a:off x="1500188" y="1714500"/>
          <a:ext cx="6702425" cy="3571875"/>
        </p:xfrm>
        <a:graphic>
          <a:graphicData uri="http://schemas.openxmlformats.org/presentationml/2006/ole">
            <mc:AlternateContent xmlns:mc="http://schemas.openxmlformats.org/markup-compatibility/2006">
              <mc:Choice xmlns:v="urn:schemas-microsoft-com:vml" Requires="v">
                <p:oleObj spid="_x0000_s3093" name="" r:id="rId1" imgW="4063365" imgH="2498725" progId="Visio.Drawing.15">
                  <p:embed/>
                </p:oleObj>
              </mc:Choice>
              <mc:Fallback>
                <p:oleObj name="" r:id="rId1" imgW="4063365" imgH="2498725" progId="Visio.Drawing.15">
                  <p:embed/>
                  <p:pic>
                    <p:nvPicPr>
                      <p:cNvPr id="0" name="图片 3092"/>
                      <p:cNvPicPr/>
                      <p:nvPr/>
                    </p:nvPicPr>
                    <p:blipFill>
                      <a:blip r:embed="rId2"/>
                      <a:stretch>
                        <a:fillRect/>
                      </a:stretch>
                    </p:blipFill>
                    <p:spPr>
                      <a:xfrm>
                        <a:off x="1500188" y="1714500"/>
                        <a:ext cx="6702425" cy="3571875"/>
                      </a:xfrm>
                      <a:prstGeom prst="rect">
                        <a:avLst/>
                      </a:prstGeom>
                      <a:noFill/>
                      <a:ln w="38100">
                        <a:noFill/>
                        <a:miter/>
                      </a:ln>
                    </p:spPr>
                  </p:pic>
                </p:oleObj>
              </mc:Fallback>
            </mc:AlternateContent>
          </a:graphicData>
        </a:graphic>
      </p:graphicFrame>
      <p:sp>
        <p:nvSpPr>
          <p:cNvPr id="7" name="矩形 6"/>
          <p:cNvSpPr/>
          <p:nvPr/>
        </p:nvSpPr>
        <p:spPr>
          <a:xfrm>
            <a:off x="500063" y="5143500"/>
            <a:ext cx="8501063" cy="1200150"/>
          </a:xfrm>
          <a:prstGeom prst="rect">
            <a:avLst/>
          </a:prstGeom>
        </p:spPr>
        <p:txBody>
          <a:bodyPr>
            <a:spAutoFit/>
          </a:bodyPr>
          <a:lstStyle/>
          <a:p>
            <a:pPr marL="0" marR="0" lvl="0" indent="0" algn="l" defTabSz="914400" rtl="0" eaLnBrk="0" fontAlgn="base" latinLnBrk="0" hangingPunct="0">
              <a:lnSpc>
                <a:spcPct val="150000"/>
              </a:lnSpc>
              <a:spcBef>
                <a:spcPct val="0"/>
              </a:spcBef>
              <a:spcAft>
                <a:spcPct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mn-ea"/>
                <a:ea typeface="+mn-ea"/>
                <a:cs typeface="+mn-cs"/>
              </a:rPr>
              <a:t>窗函数的项数</a:t>
            </a:r>
            <a:r>
              <a:rPr kumimoji="0" lang="en-US" sz="2400" b="0" i="0" u="none" strike="noStrike" kern="1200" cap="none" spc="0" normalizeH="0" baseline="0" noProof="0" dirty="0">
                <a:ln>
                  <a:noFill/>
                </a:ln>
                <a:solidFill>
                  <a:schemeClr val="tx1"/>
                </a:solidFill>
                <a:effectLst/>
                <a:uLnTx/>
                <a:uFillTx/>
                <a:latin typeface="+mn-ea"/>
                <a:ea typeface="+mn-ea"/>
                <a:cs typeface="+mn-cs"/>
              </a:rPr>
              <a:t>N</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越多，即理想滤波器的单位脉冲响应序列值保留越多，则实际滤波器的形状越接近理想矩形</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85750" y="0"/>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加窗后的非理想滤波器的幅频响应曲线的关键特性仅用滤波</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器的截止频率</a:t>
            </a:r>
            <a:r>
              <a:rPr kumimoji="0" lang="el-GR" altLang="zh-CN" sz="2400" b="0" i="0" u="none" strike="noStrike" kern="1200" cap="none" spc="0" normalizeH="0" baseline="0" noProof="0" dirty="0" smtClean="0">
                <a:ln>
                  <a:noFill/>
                </a:ln>
                <a:solidFill>
                  <a:schemeClr val="tx1"/>
                </a:solidFill>
                <a:effectLst/>
                <a:uLnTx/>
                <a:uFillTx/>
                <a:latin typeface="+mn-ea"/>
                <a:ea typeface="+mn-ea"/>
                <a:cs typeface="+mn-cs"/>
              </a:rPr>
              <a:t>Ω</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c</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无法描述，因此必须通过多个滤波器的指</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标参数来进行其特性的定义</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
        <p:nvSpPr>
          <p:cNvPr id="18436"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8434" name="Object 1"/>
          <p:cNvGraphicFramePr/>
          <p:nvPr/>
        </p:nvGraphicFramePr>
        <p:xfrm>
          <a:off x="642938" y="2286000"/>
          <a:ext cx="8001000" cy="4357688"/>
        </p:xfrm>
        <a:graphic>
          <a:graphicData uri="http://schemas.openxmlformats.org/presentationml/2006/ole">
            <mc:AlternateContent xmlns:mc="http://schemas.openxmlformats.org/markup-compatibility/2006">
              <mc:Choice xmlns:v="urn:schemas-microsoft-com:vml" Requires="v">
                <p:oleObj spid="_x0000_s3094" name="" r:id="rId1" imgW="4321175" imgH="2511425" progId="Visio.Drawing.15">
                  <p:embed/>
                </p:oleObj>
              </mc:Choice>
              <mc:Fallback>
                <p:oleObj name="" r:id="rId1" imgW="4321175" imgH="2511425" progId="Visio.Drawing.15">
                  <p:embed/>
                  <p:pic>
                    <p:nvPicPr>
                      <p:cNvPr id="0" name="图片 3093"/>
                      <p:cNvPicPr/>
                      <p:nvPr/>
                    </p:nvPicPr>
                    <p:blipFill>
                      <a:blip r:embed="rId2"/>
                      <a:stretch>
                        <a:fillRect/>
                      </a:stretch>
                    </p:blipFill>
                    <p:spPr>
                      <a:xfrm>
                        <a:off x="642938" y="2286000"/>
                        <a:ext cx="8001000" cy="4357688"/>
                      </a:xfrm>
                      <a:prstGeom prst="rect">
                        <a:avLst/>
                      </a:prstGeom>
                      <a:noFill/>
                      <a:ln w="38100">
                        <a:noFill/>
                        <a:miter/>
                      </a:ln>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0" name="内容占位符 2"/>
          <p:cNvSpPr>
            <a:spLocks noGrp="1"/>
          </p:cNvSpPr>
          <p:nvPr>
            <p:ph idx="1"/>
          </p:nvPr>
        </p:nvSpPr>
        <p:spPr>
          <a:xfrm>
            <a:off x="0" y="571500"/>
            <a:ext cx="9001125" cy="6858000"/>
          </a:xfrm>
        </p:spPr>
        <p:txBody>
          <a:bodyPr vert="horz" wrap="square" lIns="91440" tIns="45720" rIns="91440" bIns="45720" anchor="t" anchorCtr="0"/>
          <a:p>
            <a:pPr>
              <a:lnSpc>
                <a:spcPct val="150000"/>
              </a:lnSpc>
              <a:buFont typeface="Wingdings" panose="05000000000000000000" pitchFamily="2" charset="2"/>
              <a:buChar char="ü"/>
            </a:pPr>
            <a:r>
              <a:rPr lang="zh-CN" altLang="en-US" sz="2400" dirty="0"/>
              <a:t>参数</a:t>
            </a:r>
            <a:r>
              <a:rPr lang="en-US" altLang="zh-CN" sz="2400" dirty="0"/>
              <a:t> </a:t>
            </a:r>
            <a:r>
              <a:rPr lang="el-GR" altLang="zh-CN" sz="2400" dirty="0"/>
              <a:t>δ</a:t>
            </a:r>
            <a:r>
              <a:rPr lang="en-US" altLang="zh-CN" sz="2400" baseline="-25000" dirty="0"/>
              <a:t>p</a:t>
            </a:r>
            <a:r>
              <a:rPr lang="zh-CN" altLang="en-US" sz="2400" dirty="0"/>
              <a:t>定义了</a:t>
            </a:r>
            <a:r>
              <a:rPr lang="zh-CN" altLang="en-US" sz="2400" dirty="0">
                <a:solidFill>
                  <a:srgbClr val="FF0000"/>
                </a:solidFill>
              </a:rPr>
              <a:t>通带波纹</a:t>
            </a:r>
            <a:r>
              <a:rPr lang="zh-CN" altLang="en-US" sz="2400" dirty="0"/>
              <a:t>，即滤波器通带内偏离单位增益的最大值；</a:t>
            </a:r>
            <a:endParaRPr lang="en-US" altLang="zh-CN" sz="2400" dirty="0"/>
          </a:p>
          <a:p>
            <a:pPr>
              <a:lnSpc>
                <a:spcPct val="150000"/>
              </a:lnSpc>
              <a:buFont typeface="Wingdings" panose="05000000000000000000" pitchFamily="2" charset="2"/>
              <a:buChar char="ü"/>
            </a:pPr>
            <a:r>
              <a:rPr lang="zh-CN" altLang="en-US" sz="2400" dirty="0">
                <a:solidFill>
                  <a:srgbClr val="FF0000"/>
                </a:solidFill>
              </a:rPr>
              <a:t>通带边缘增益</a:t>
            </a:r>
            <a:r>
              <a:rPr lang="zh-CN" altLang="en-US" sz="2400" dirty="0"/>
              <a:t>定义为</a:t>
            </a:r>
            <a:r>
              <a:rPr lang="en-US" altLang="zh-CN" sz="2400" dirty="0"/>
              <a:t>1- </a:t>
            </a:r>
            <a:r>
              <a:rPr lang="el-GR" altLang="zh-CN" sz="2400" dirty="0"/>
              <a:t>δ</a:t>
            </a:r>
            <a:r>
              <a:rPr lang="en-US" altLang="zh-CN" sz="2400" baseline="-25000" dirty="0"/>
              <a:t>p </a:t>
            </a:r>
            <a:endParaRPr lang="en-US" altLang="zh-CN" sz="2400" baseline="-25000" dirty="0"/>
          </a:p>
          <a:p>
            <a:pPr>
              <a:lnSpc>
                <a:spcPct val="150000"/>
              </a:lnSpc>
              <a:buFont typeface="Wingdings" panose="05000000000000000000" pitchFamily="2" charset="2"/>
              <a:buChar char="ü"/>
            </a:pPr>
            <a:r>
              <a:rPr lang="en-US" altLang="zh-CN" sz="2400" dirty="0"/>
              <a:t>FIR</a:t>
            </a:r>
            <a:r>
              <a:rPr lang="zh-CN" altLang="en-US" sz="2400" dirty="0"/>
              <a:t>滤波器的通带增益下降到</a:t>
            </a:r>
            <a:r>
              <a:rPr lang="en-US" altLang="zh-CN" sz="2400" dirty="0"/>
              <a:t> 1- </a:t>
            </a:r>
            <a:r>
              <a:rPr lang="el-GR" altLang="zh-CN" sz="2400" dirty="0"/>
              <a:t>δ</a:t>
            </a:r>
            <a:r>
              <a:rPr lang="en-US" altLang="zh-CN" sz="2400" baseline="-25000" dirty="0"/>
              <a:t>p</a:t>
            </a:r>
            <a:r>
              <a:rPr lang="zh-CN" altLang="en-US" sz="2400" dirty="0"/>
              <a:t>时的频率为</a:t>
            </a:r>
            <a:r>
              <a:rPr lang="zh-CN" altLang="en-US" sz="2400" dirty="0">
                <a:solidFill>
                  <a:srgbClr val="FF0000"/>
                </a:solidFill>
              </a:rPr>
              <a:t>通带边缘频率</a:t>
            </a:r>
            <a:r>
              <a:rPr lang="en-US" altLang="zh-CN" sz="2400" dirty="0">
                <a:solidFill>
                  <a:srgbClr val="FF0000"/>
                </a:solidFill>
              </a:rPr>
              <a:t>f</a:t>
            </a:r>
            <a:r>
              <a:rPr lang="en-US" altLang="zh-CN" sz="2400" baseline="-25000" dirty="0">
                <a:solidFill>
                  <a:srgbClr val="FF0000"/>
                </a:solidFill>
              </a:rPr>
              <a:t>p1</a:t>
            </a:r>
            <a:r>
              <a:rPr lang="en-US" altLang="zh-CN" sz="2400" dirty="0">
                <a:solidFill>
                  <a:srgbClr val="FF0000"/>
                </a:solidFill>
              </a:rPr>
              <a:t> </a:t>
            </a:r>
            <a:endParaRPr lang="en-US" altLang="zh-CN" sz="2400" dirty="0">
              <a:solidFill>
                <a:srgbClr val="FF0000"/>
              </a:solidFill>
            </a:endParaRPr>
          </a:p>
          <a:p>
            <a:pPr>
              <a:lnSpc>
                <a:spcPct val="150000"/>
              </a:lnSpc>
              <a:buFont typeface="Wingdings" panose="05000000000000000000" pitchFamily="2" charset="2"/>
              <a:buChar char="ü"/>
            </a:pPr>
            <a:r>
              <a:rPr lang="zh-CN" altLang="en-US" sz="2400" dirty="0"/>
              <a:t>通带衰减为</a:t>
            </a:r>
            <a:r>
              <a:rPr lang="en-US" altLang="zh-CN" sz="2400" dirty="0"/>
              <a:t>                              (</a:t>
            </a:r>
            <a:r>
              <a:rPr lang="zh-CN" altLang="en-US" sz="2400" dirty="0"/>
              <a:t>单位为</a:t>
            </a:r>
            <a:r>
              <a:rPr lang="en-US" altLang="zh-CN" sz="2400" dirty="0"/>
              <a:t>dB)</a:t>
            </a:r>
            <a:endParaRPr lang="en-US" altLang="zh-CN" sz="2400" dirty="0"/>
          </a:p>
          <a:p>
            <a:pPr>
              <a:lnSpc>
                <a:spcPct val="150000"/>
              </a:lnSpc>
              <a:buFont typeface="Wingdings" panose="05000000000000000000" pitchFamily="2" charset="2"/>
              <a:buChar char="ü"/>
            </a:pPr>
            <a:r>
              <a:rPr lang="zh-CN" altLang="en-US" sz="2400" dirty="0"/>
              <a:t>滤波器的阻带为滤波器对信号严重衰减的频带范围，参数</a:t>
            </a:r>
            <a:r>
              <a:rPr lang="en-US" altLang="zh-CN" sz="2400" dirty="0"/>
              <a:t> </a:t>
            </a:r>
            <a:r>
              <a:rPr lang="el-GR" altLang="zh-CN" sz="2400" dirty="0"/>
              <a:t>δ</a:t>
            </a:r>
            <a:r>
              <a:rPr lang="en-US" altLang="zh-CN" sz="2400" baseline="-25000" dirty="0"/>
              <a:t>s</a:t>
            </a:r>
            <a:r>
              <a:rPr lang="zh-CN" altLang="en-US" sz="2400" dirty="0"/>
              <a:t>定义了</a:t>
            </a:r>
            <a:r>
              <a:rPr lang="zh-CN" altLang="en-US" sz="2400" dirty="0">
                <a:solidFill>
                  <a:srgbClr val="FF0000"/>
                </a:solidFill>
              </a:rPr>
              <a:t>阻带波纹</a:t>
            </a:r>
            <a:r>
              <a:rPr lang="zh-CN" altLang="en-US" sz="2400" dirty="0"/>
              <a:t>，即滤波器阻带内偏离零增益的最大值</a:t>
            </a:r>
            <a:endParaRPr lang="en-US" altLang="zh-CN" sz="2400" dirty="0"/>
          </a:p>
          <a:p>
            <a:pPr>
              <a:lnSpc>
                <a:spcPct val="150000"/>
              </a:lnSpc>
              <a:buFont typeface="Wingdings" panose="05000000000000000000" pitchFamily="2" charset="2"/>
              <a:buChar char="ü"/>
            </a:pPr>
            <a:r>
              <a:rPr lang="zh-CN" altLang="en-US" sz="2400" dirty="0"/>
              <a:t>阻带内增益为</a:t>
            </a:r>
            <a:r>
              <a:rPr lang="en-US" altLang="zh-CN" sz="2400" dirty="0"/>
              <a:t> </a:t>
            </a:r>
            <a:r>
              <a:rPr lang="el-GR" altLang="zh-CN" sz="2400" dirty="0"/>
              <a:t>δ</a:t>
            </a:r>
            <a:r>
              <a:rPr lang="en-US" altLang="zh-CN" sz="2400" baseline="-25000" dirty="0"/>
              <a:t>s</a:t>
            </a:r>
            <a:r>
              <a:rPr lang="en-US" altLang="zh-CN" sz="2400" dirty="0"/>
              <a:t> </a:t>
            </a:r>
            <a:r>
              <a:rPr lang="zh-CN" altLang="en-US" sz="2400" dirty="0"/>
              <a:t>对应的频率为</a:t>
            </a:r>
            <a:r>
              <a:rPr lang="zh-CN" altLang="en-US" sz="2400" dirty="0">
                <a:solidFill>
                  <a:srgbClr val="FF0000"/>
                </a:solidFill>
              </a:rPr>
              <a:t>阻带边缘频率</a:t>
            </a:r>
            <a:r>
              <a:rPr lang="en-US" altLang="zh-CN" sz="2400" dirty="0">
                <a:solidFill>
                  <a:srgbClr val="FF0000"/>
                </a:solidFill>
              </a:rPr>
              <a:t> </a:t>
            </a:r>
            <a:endParaRPr lang="en-US" altLang="zh-CN" sz="2400" dirty="0">
              <a:solidFill>
                <a:srgbClr val="FF0000"/>
              </a:solidFill>
            </a:endParaRPr>
          </a:p>
          <a:p>
            <a:pPr>
              <a:lnSpc>
                <a:spcPct val="150000"/>
              </a:lnSpc>
              <a:buFont typeface="Wingdings" panose="05000000000000000000" pitchFamily="2" charset="2"/>
              <a:buChar char="ü"/>
            </a:pPr>
            <a:r>
              <a:rPr lang="zh-CN" altLang="en-US" sz="2400" dirty="0">
                <a:solidFill>
                  <a:srgbClr val="FF0000"/>
                </a:solidFill>
              </a:rPr>
              <a:t>阻带衰减</a:t>
            </a:r>
            <a:r>
              <a:rPr lang="zh-CN" altLang="en-US" sz="2400" dirty="0"/>
              <a:t>定义为        </a:t>
            </a:r>
            <a:r>
              <a:rPr lang="en-US" altLang="zh-CN" sz="2400" dirty="0"/>
              <a:t>          </a:t>
            </a:r>
            <a:r>
              <a:rPr lang="zh-CN" altLang="en-US" sz="2400" dirty="0"/>
              <a:t>（单位为</a:t>
            </a:r>
            <a:r>
              <a:rPr lang="en-US" altLang="zh-CN" sz="2400" dirty="0"/>
              <a:t>dB</a:t>
            </a:r>
            <a:r>
              <a:rPr lang="zh-CN" altLang="en-US" sz="2400" dirty="0"/>
              <a:t>）</a:t>
            </a:r>
            <a:endParaRPr lang="en-US" altLang="zh-CN" sz="2400" dirty="0"/>
          </a:p>
          <a:p>
            <a:pPr>
              <a:lnSpc>
                <a:spcPct val="150000"/>
              </a:lnSpc>
              <a:buNone/>
            </a:pPr>
            <a:endParaRPr lang="zh-CN" altLang="en-US" sz="2400" dirty="0"/>
          </a:p>
        </p:txBody>
      </p:sp>
      <p:sp>
        <p:nvSpPr>
          <p:cNvPr id="19461"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9458" name="Object 1"/>
          <p:cNvGraphicFramePr/>
          <p:nvPr/>
        </p:nvGraphicFramePr>
        <p:xfrm>
          <a:off x="2071688" y="3071813"/>
          <a:ext cx="2286000" cy="428625"/>
        </p:xfrm>
        <a:graphic>
          <a:graphicData uri="http://schemas.openxmlformats.org/presentationml/2006/ole">
            <mc:AlternateContent xmlns:mc="http://schemas.openxmlformats.org/markup-compatibility/2006">
              <mc:Choice xmlns:v="urn:schemas-microsoft-com:vml" Requires="v">
                <p:oleObj spid="_x0000_s3095" name="" r:id="rId1" imgW="1066165" imgH="203200" progId="Equation.DSMT4">
                  <p:embed/>
                </p:oleObj>
              </mc:Choice>
              <mc:Fallback>
                <p:oleObj name="" r:id="rId1" imgW="1066165" imgH="203200" progId="Equation.DSMT4">
                  <p:embed/>
                  <p:pic>
                    <p:nvPicPr>
                      <p:cNvPr id="0" name="图片 3094"/>
                      <p:cNvPicPr/>
                      <p:nvPr/>
                    </p:nvPicPr>
                    <p:blipFill>
                      <a:blip r:embed="rId2"/>
                      <a:stretch>
                        <a:fillRect/>
                      </a:stretch>
                    </p:blipFill>
                    <p:spPr>
                      <a:xfrm>
                        <a:off x="2071688" y="3071813"/>
                        <a:ext cx="2286000" cy="428625"/>
                      </a:xfrm>
                      <a:prstGeom prst="rect">
                        <a:avLst/>
                      </a:prstGeom>
                      <a:noFill/>
                      <a:ln w="38100">
                        <a:noFill/>
                        <a:miter/>
                      </a:ln>
                    </p:spPr>
                  </p:pic>
                </p:oleObj>
              </mc:Fallback>
            </mc:AlternateContent>
          </a:graphicData>
        </a:graphic>
      </p:graphicFrame>
      <p:sp>
        <p:nvSpPr>
          <p:cNvPr id="19462"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9459" name="Object 3"/>
          <p:cNvGraphicFramePr/>
          <p:nvPr/>
        </p:nvGraphicFramePr>
        <p:xfrm>
          <a:off x="2643188" y="5572125"/>
          <a:ext cx="1500187" cy="357188"/>
        </p:xfrm>
        <a:graphic>
          <a:graphicData uri="http://schemas.openxmlformats.org/presentationml/2006/ole">
            <mc:AlternateContent xmlns:mc="http://schemas.openxmlformats.org/markup-compatibility/2006">
              <mc:Choice xmlns:v="urn:schemas-microsoft-com:vml" Requires="v">
                <p:oleObj spid="_x0000_s3096" name="" r:id="rId3" imgW="799465" imgH="190500" progId="Equation.DSMT4">
                  <p:embed/>
                </p:oleObj>
              </mc:Choice>
              <mc:Fallback>
                <p:oleObj name="" r:id="rId3" imgW="799465" imgH="190500" progId="Equation.DSMT4">
                  <p:embed/>
                  <p:pic>
                    <p:nvPicPr>
                      <p:cNvPr id="0" name="图片 3095"/>
                      <p:cNvPicPr/>
                      <p:nvPr/>
                    </p:nvPicPr>
                    <p:blipFill>
                      <a:blip r:embed="rId4"/>
                      <a:stretch>
                        <a:fillRect/>
                      </a:stretch>
                    </p:blipFill>
                    <p:spPr>
                      <a:xfrm>
                        <a:off x="2643188" y="5572125"/>
                        <a:ext cx="1500187" cy="357188"/>
                      </a:xfrm>
                      <a:prstGeom prst="rect">
                        <a:avLst/>
                      </a:prstGeom>
                      <a:noFill/>
                      <a:ln w="38100">
                        <a:noFill/>
                        <a:miter/>
                      </a:ln>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3" name="内容占位符 2"/>
          <p:cNvSpPr>
            <a:spLocks noGrp="1"/>
          </p:cNvSpPr>
          <p:nvPr>
            <p:ph idx="1"/>
          </p:nvPr>
        </p:nvSpPr>
        <p:spPr>
          <a:xfrm>
            <a:off x="0" y="0"/>
            <a:ext cx="9144000" cy="6858000"/>
          </a:xfrm>
        </p:spPr>
        <p:txBody>
          <a:bodyPr vert="horz" wrap="square" lIns="91440" tIns="45720" rIns="91440" bIns="45720" anchor="t" anchorCtr="0"/>
          <a:p>
            <a:pPr>
              <a:lnSpc>
                <a:spcPct val="150000"/>
              </a:lnSpc>
              <a:buFont typeface="Wingdings" panose="05000000000000000000" pitchFamily="2" charset="2"/>
              <a:buChar char="ü"/>
            </a:pPr>
            <a:r>
              <a:rPr lang="zh-CN" altLang="en-US" sz="2400" dirty="0">
                <a:solidFill>
                  <a:srgbClr val="FF0000"/>
                </a:solidFill>
              </a:rPr>
              <a:t>过渡带宽度</a:t>
            </a:r>
            <a:r>
              <a:rPr lang="zh-CN" altLang="en-US" sz="2400" dirty="0"/>
              <a:t>就是阻带边缘频率和通带边缘频率之间的距离（</a:t>
            </a:r>
            <a:r>
              <a:rPr lang="en-US" altLang="zh-CN" sz="2400" dirty="0"/>
              <a:t>Hz</a:t>
            </a:r>
            <a:r>
              <a:rPr lang="zh-CN" altLang="en-US" sz="2400" dirty="0"/>
              <a:t>）即：</a:t>
            </a:r>
            <a:endParaRPr lang="zh-CN" altLang="en-US" sz="2400" dirty="0"/>
          </a:p>
          <a:p>
            <a:pPr>
              <a:lnSpc>
                <a:spcPct val="150000"/>
              </a:lnSpc>
              <a:buNone/>
            </a:pPr>
            <a:r>
              <a:rPr lang="zh-CN" altLang="en-US" sz="2400" dirty="0"/>
              <a:t>                 过渡带宽度</a:t>
            </a:r>
            <a:r>
              <a:rPr lang="en-US" altLang="zh-CN" sz="2400" dirty="0"/>
              <a:t>      =</a:t>
            </a:r>
            <a:r>
              <a:rPr lang="zh-CN" altLang="en-US" sz="2400" dirty="0"/>
              <a:t>阻带边缘频率</a:t>
            </a:r>
            <a:r>
              <a:rPr lang="en-US" altLang="zh-CN" sz="2400" dirty="0"/>
              <a:t>f</a:t>
            </a:r>
            <a:r>
              <a:rPr lang="en-US" altLang="zh-CN" sz="2400" baseline="-25000" dirty="0"/>
              <a:t>s1 </a:t>
            </a:r>
            <a:r>
              <a:rPr lang="en-US" altLang="zh-CN" sz="2400" dirty="0"/>
              <a:t>-</a:t>
            </a:r>
            <a:r>
              <a:rPr lang="zh-CN" altLang="en-US" sz="2400" dirty="0"/>
              <a:t>通带边缘频率</a:t>
            </a:r>
            <a:r>
              <a:rPr lang="en-US" altLang="zh-CN" sz="2400" dirty="0"/>
              <a:t>f</a:t>
            </a:r>
            <a:r>
              <a:rPr lang="en-US" altLang="zh-CN" sz="2400" baseline="-25000" dirty="0"/>
              <a:t>p1</a:t>
            </a:r>
            <a:r>
              <a:rPr lang="en-US" altLang="zh-CN" sz="2400" dirty="0"/>
              <a:t> </a:t>
            </a:r>
            <a:endParaRPr lang="en-US" altLang="zh-CN" sz="2400" dirty="0"/>
          </a:p>
          <a:p>
            <a:pPr>
              <a:lnSpc>
                <a:spcPct val="150000"/>
              </a:lnSpc>
              <a:buNone/>
            </a:pPr>
            <a:endParaRPr lang="en-US" altLang="zh-CN" sz="2400" dirty="0"/>
          </a:p>
          <a:p>
            <a:pPr>
              <a:lnSpc>
                <a:spcPct val="150000"/>
              </a:lnSpc>
              <a:buChar char="•"/>
            </a:pPr>
            <a:r>
              <a:rPr lang="zh-CN" altLang="en-US" sz="2400" b="1" dirty="0"/>
              <a:t>特别注意</a:t>
            </a:r>
            <a:r>
              <a:rPr lang="en-US" altLang="zh-CN" sz="2400" b="1" dirty="0"/>
              <a:t>1</a:t>
            </a:r>
            <a:r>
              <a:rPr lang="zh-CN" altLang="en-US" sz="2400" b="1" dirty="0"/>
              <a:t>：</a:t>
            </a:r>
            <a:r>
              <a:rPr lang="zh-CN" altLang="en-US" sz="2400" dirty="0"/>
              <a:t>滤波器的带宽通常是指增益为</a:t>
            </a:r>
            <a:r>
              <a:rPr lang="en-US" altLang="zh-CN" sz="2400" dirty="0"/>
              <a:t>0.707</a:t>
            </a:r>
            <a:r>
              <a:rPr lang="zh-CN" altLang="en-US" sz="2400" dirty="0"/>
              <a:t>（</a:t>
            </a:r>
            <a:r>
              <a:rPr lang="en-US" altLang="zh-CN" sz="2400" dirty="0"/>
              <a:t>-3dB</a:t>
            </a:r>
            <a:r>
              <a:rPr lang="zh-CN" altLang="en-US" sz="2400" dirty="0"/>
              <a:t>）之间的增益，其并不一定对应滤波器的通带边缘频率。</a:t>
            </a:r>
            <a:endParaRPr lang="zh-CN" altLang="en-US" sz="2400" dirty="0"/>
          </a:p>
          <a:p>
            <a:pPr>
              <a:lnSpc>
                <a:spcPct val="150000"/>
              </a:lnSpc>
              <a:buChar char="•"/>
            </a:pPr>
            <a:r>
              <a:rPr lang="zh-CN" altLang="en-US" sz="2400" b="1" dirty="0"/>
              <a:t>特别注意</a:t>
            </a:r>
            <a:r>
              <a:rPr lang="en-US" altLang="zh-CN" sz="2400" b="1" dirty="0"/>
              <a:t>2</a:t>
            </a:r>
            <a:r>
              <a:rPr lang="zh-CN" altLang="en-US" sz="2400" b="1" dirty="0"/>
              <a:t>：</a:t>
            </a:r>
            <a:r>
              <a:rPr lang="zh-CN" altLang="en-US" sz="2400" dirty="0"/>
              <a:t>增益和衰减的区别：如果以线性形式表示，增益与衰减互为倒数；如果以对数形式（</a:t>
            </a:r>
            <a:r>
              <a:rPr lang="en-US" altLang="zh-CN" sz="2400" dirty="0"/>
              <a:t>dB</a:t>
            </a:r>
            <a:r>
              <a:rPr lang="zh-CN" altLang="en-US" sz="2400" dirty="0"/>
              <a:t>）表示时，增益和衰减互为相反数。</a:t>
            </a:r>
            <a:endParaRPr lang="zh-CN" altLang="en-US" sz="2400" dirty="0"/>
          </a:p>
          <a:p>
            <a:pPr>
              <a:lnSpc>
                <a:spcPct val="150000"/>
              </a:lnSpc>
              <a:buNone/>
            </a:pPr>
            <a:endParaRPr lang="zh-CN" altLang="en-US" sz="2400" dirty="0"/>
          </a:p>
          <a:p>
            <a:pPr>
              <a:lnSpc>
                <a:spcPct val="150000"/>
              </a:lnSpc>
              <a:buNone/>
            </a:pPr>
            <a:endParaRPr lang="zh-CN" altLang="en-US" sz="2400" dirty="0"/>
          </a:p>
        </p:txBody>
      </p:sp>
      <p:sp>
        <p:nvSpPr>
          <p:cNvPr id="20484"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0485"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20486" name="Rectangle 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0482" name="Object 4"/>
          <p:cNvGraphicFramePr/>
          <p:nvPr/>
        </p:nvGraphicFramePr>
        <p:xfrm>
          <a:off x="3071813" y="1428750"/>
          <a:ext cx="357187" cy="214313"/>
        </p:xfrm>
        <a:graphic>
          <a:graphicData uri="http://schemas.openxmlformats.org/presentationml/2006/ole">
            <mc:AlternateContent xmlns:mc="http://schemas.openxmlformats.org/markup-compatibility/2006">
              <mc:Choice xmlns:v="urn:schemas-microsoft-com:vml" Requires="v">
                <p:oleObj spid="_x0000_s3097" name="" r:id="rId1" imgW="203200" imgH="139700" progId="Equation.DSMT4">
                  <p:embed/>
                </p:oleObj>
              </mc:Choice>
              <mc:Fallback>
                <p:oleObj name="" r:id="rId1" imgW="203200" imgH="139700" progId="Equation.DSMT4">
                  <p:embed/>
                  <p:pic>
                    <p:nvPicPr>
                      <p:cNvPr id="0" name="图片 3096"/>
                      <p:cNvPicPr/>
                      <p:nvPr/>
                    </p:nvPicPr>
                    <p:blipFill>
                      <a:blip r:embed="rId2"/>
                      <a:stretch>
                        <a:fillRect/>
                      </a:stretch>
                    </p:blipFill>
                    <p:spPr>
                      <a:xfrm>
                        <a:off x="3071813" y="1428750"/>
                        <a:ext cx="357187" cy="214313"/>
                      </a:xfrm>
                      <a:prstGeom prst="rect">
                        <a:avLst/>
                      </a:prstGeom>
                      <a:noFill/>
                      <a:ln w="38100">
                        <a:noFill/>
                        <a:miter/>
                      </a:ln>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title"/>
          </p:nvPr>
        </p:nvSpPr>
        <p:spPr>
          <a:xfrm>
            <a:off x="3000375" y="142875"/>
            <a:ext cx="2222500" cy="533400"/>
          </a:xfrm>
          <a:solidFill>
            <a:srgbClr val="FFC000"/>
          </a:solidFill>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dk1"/>
                </a:solidFill>
                <a:effectLst/>
                <a:uLnTx/>
                <a:uFillTx/>
                <a:latin typeface="+mn-lt"/>
                <a:ea typeface="+mn-ea"/>
                <a:cs typeface="+mn-cs"/>
              </a:rPr>
              <a:t>专业词汇</a:t>
            </a:r>
            <a:endParaRPr kumimoji="0" lang="zh-CN" altLang="en-US" sz="3200" b="1" i="0" u="none" strike="noStrike" kern="1200" cap="none" spc="0" normalizeH="0" baseline="0" noProof="1">
              <a:ln>
                <a:noFill/>
              </a:ln>
              <a:solidFill>
                <a:schemeClr val="dk1"/>
              </a:solidFill>
              <a:effectLst/>
              <a:uLnTx/>
              <a:uFillTx/>
              <a:latin typeface="+mn-lt"/>
              <a:ea typeface="+mn-ea"/>
              <a:cs typeface="+mn-cs"/>
            </a:endParaRPr>
          </a:p>
        </p:txBody>
      </p:sp>
      <p:sp>
        <p:nvSpPr>
          <p:cNvPr id="4099" name="文本占位符 4098"/>
          <p:cNvSpPr>
            <a:spLocks noGrp="1"/>
          </p:cNvSpPr>
          <p:nvPr>
            <p:ph idx="1"/>
          </p:nvPr>
        </p:nvSpPr>
        <p:spPr>
          <a:xfrm>
            <a:off x="539750" y="981075"/>
            <a:ext cx="7772400" cy="5688013"/>
          </a:xfrm>
          <a:solidFill>
            <a:schemeClr val="bg2">
              <a:lumMod val="20000"/>
              <a:lumOff val="80000"/>
            </a:schemeClr>
          </a:solidFill>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t" anchorCtr="0" compatLnSpc="1"/>
          <a:lstStyle/>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有限脉冲响应滤波器：</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finite impulse response filter</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无限脉冲响应滤波器：</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infinite impulse response filter</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相位失真：</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phase distortion    </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理想低通滤波器：</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idle low pass filter</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窗函数：</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window function               </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通带波纹：</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pass band ripple       </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阻带波纹：</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stop band ripple</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通带边缘频率</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:pass band edge frequency</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过渡带宽度：</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transition width          </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矩形窗：</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Rectangular Window</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汉宁窗：</a:t>
            </a:r>
            <a:r>
              <a:rPr kumimoji="0" lang="en-US" altLang="zh-CN" sz="2400" b="1" i="0" u="none" strike="noStrike" kern="1200" cap="none" spc="0" normalizeH="0" baseline="0" noProof="0" dirty="0" err="1" smtClean="0">
                <a:ln>
                  <a:noFill/>
                </a:ln>
                <a:solidFill>
                  <a:schemeClr val="dk1"/>
                </a:solidFill>
                <a:effectLst/>
                <a:uLnTx/>
                <a:uFillTx/>
                <a:latin typeface="+mn-lt"/>
                <a:ea typeface="+mn-ea"/>
                <a:cs typeface="+mn-cs"/>
              </a:rPr>
              <a:t>Hanning</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 Window             </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哈明窗</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:Hamming Window</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布莱克曼窗</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:Blackman Window      </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dk1"/>
                </a:solidFill>
                <a:effectLst/>
                <a:uLnTx/>
                <a:uFillTx/>
                <a:latin typeface="+mn-lt"/>
                <a:ea typeface="+mn-ea"/>
                <a:cs typeface="+mn-cs"/>
              </a:rPr>
              <a:t>凯塞窗</a:t>
            </a:r>
            <a:r>
              <a:rPr kumimoji="0" lang="en-US" altLang="zh-CN" sz="2400" b="1" i="0" u="none" strike="noStrike" kern="1200" cap="none" spc="0" normalizeH="0" baseline="0" noProof="0" dirty="0" smtClean="0">
                <a:ln>
                  <a:noFill/>
                </a:ln>
                <a:solidFill>
                  <a:schemeClr val="dk1"/>
                </a:solidFill>
                <a:effectLst/>
                <a:uLnTx/>
                <a:uFillTx/>
                <a:latin typeface="+mn-lt"/>
                <a:ea typeface="+mn-ea"/>
                <a:cs typeface="+mn-cs"/>
              </a:rPr>
              <a:t>:Kaiser Window</a:t>
            </a:r>
            <a:endParaRPr kumimoji="0" lang="en-US" altLang="zh-CN" sz="2400" b="1"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en-US" altLang="zh-CN" sz="2000" b="0" i="0" u="none" strike="noStrike" kern="1200" cap="none" spc="0" normalizeH="0" baseline="0" noProof="0" dirty="0" smtClean="0">
              <a:ln>
                <a:noFill/>
              </a:ln>
              <a:solidFill>
                <a:schemeClr val="dk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2000" b="1" i="0" u="none" strike="noStrike" kern="1200" cap="none" spc="0" normalizeH="0" baseline="0" noProof="1">
              <a:ln>
                <a:noFill/>
              </a:ln>
              <a:solidFill>
                <a:schemeClr val="dk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3200" b="0" i="0" u="none" strike="noStrike" kern="1200" cap="none" spc="0" normalizeH="0" baseline="0" noProof="1">
              <a:ln>
                <a:noFill/>
              </a:ln>
              <a:solidFill>
                <a:schemeClr val="dk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3200" b="0" i="0" u="none" strike="noStrike" kern="1200" cap="none" spc="0" normalizeH="0" baseline="0" noProof="1">
              <a:ln>
                <a:noFill/>
              </a:ln>
              <a:solidFill>
                <a:schemeClr val="dk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3200" b="0" i="0" u="none" strike="noStrike" kern="1200" cap="none" spc="0" normalizeH="0" baseline="0" noProof="1">
              <a:ln>
                <a:noFill/>
              </a:ln>
              <a:solidFill>
                <a:schemeClr val="dk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defRPr/>
            </a:pPr>
            <a:endParaRPr kumimoji="0" lang="en-US" altLang="zh-CN" sz="3200" b="0" i="0" u="none" strike="noStrike" kern="1200" cap="none" spc="0" normalizeH="0" baseline="0" noProof="1">
              <a:ln>
                <a:noFill/>
              </a:ln>
              <a:solidFill>
                <a:schemeClr val="dk1"/>
              </a:solidFill>
              <a:effectLst/>
              <a:uLnTx/>
              <a:uFillTx/>
              <a:latin typeface="+mn-lt"/>
              <a:ea typeface="+mn-ea"/>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8" name="内容占位符 2"/>
          <p:cNvSpPr>
            <a:spLocks noGrp="1"/>
          </p:cNvSpPr>
          <p:nvPr>
            <p:ph idx="1"/>
          </p:nvPr>
        </p:nvSpPr>
        <p:spPr>
          <a:xfrm>
            <a:off x="428625" y="214313"/>
            <a:ext cx="8229600" cy="4525962"/>
          </a:xfrm>
        </p:spPr>
        <p:txBody>
          <a:bodyPr vert="horz" wrap="square" lIns="91440" tIns="45720" rIns="91440" bIns="45720" anchor="t" anchorCtr="0"/>
          <a:p>
            <a:pPr>
              <a:lnSpc>
                <a:spcPct val="150000"/>
              </a:lnSpc>
              <a:buNone/>
            </a:pPr>
            <a:r>
              <a:rPr lang="zh-CN" altLang="en-US" sz="2400" b="1" dirty="0"/>
              <a:t>特别注意</a:t>
            </a:r>
            <a:r>
              <a:rPr lang="en-US" altLang="zh-CN" sz="2400" b="1" dirty="0"/>
              <a:t>3</a:t>
            </a:r>
            <a:r>
              <a:rPr lang="zh-CN" altLang="en-US" sz="2400" b="1" dirty="0"/>
              <a:t>：</a:t>
            </a:r>
            <a:r>
              <a:rPr lang="zh-CN" altLang="en-US" sz="2400" dirty="0"/>
              <a:t>由于加窗后理想滤波器的形状发生改变，在通</a:t>
            </a:r>
            <a:endParaRPr lang="en-US" altLang="zh-CN" sz="2400" dirty="0"/>
          </a:p>
          <a:p>
            <a:pPr>
              <a:lnSpc>
                <a:spcPct val="150000"/>
              </a:lnSpc>
              <a:buNone/>
            </a:pPr>
            <a:r>
              <a:rPr lang="zh-CN" altLang="en-US" sz="2400" dirty="0"/>
              <a:t>带与阻带之间产生了过渡带区段，其低通滤波器的通带边缘</a:t>
            </a:r>
            <a:endParaRPr lang="en-US" altLang="zh-CN" sz="2400" dirty="0"/>
          </a:p>
          <a:p>
            <a:pPr>
              <a:lnSpc>
                <a:spcPct val="150000"/>
              </a:lnSpc>
              <a:buNone/>
            </a:pPr>
            <a:r>
              <a:rPr lang="zh-CN" altLang="en-US" sz="2400" dirty="0"/>
              <a:t>频率的选择必须考虑到所用有限项导致的通、阻带之间的模</a:t>
            </a:r>
            <a:endParaRPr lang="en-US" altLang="zh-CN" sz="2400" dirty="0"/>
          </a:p>
          <a:p>
            <a:pPr>
              <a:lnSpc>
                <a:spcPct val="150000"/>
              </a:lnSpc>
              <a:buNone/>
            </a:pPr>
            <a:r>
              <a:rPr lang="zh-CN" altLang="en-US" sz="2400" dirty="0"/>
              <a:t>糊。根据经验，理想滤波器的截止频率</a:t>
            </a:r>
            <a:r>
              <a:rPr lang="en-US" altLang="zh-CN" sz="2400" dirty="0"/>
              <a:t> fc</a:t>
            </a:r>
            <a:r>
              <a:rPr lang="zh-CN" altLang="en-US" sz="2400" dirty="0"/>
              <a:t>近似为设计得到的</a:t>
            </a:r>
            <a:endParaRPr lang="en-US" altLang="zh-CN" sz="2400" dirty="0"/>
          </a:p>
          <a:p>
            <a:pPr>
              <a:lnSpc>
                <a:spcPct val="150000"/>
              </a:lnSpc>
              <a:buNone/>
            </a:pPr>
            <a:r>
              <a:rPr lang="zh-CN" altLang="en-US" sz="2400" dirty="0"/>
              <a:t>滤波器的过渡带中心频率，幅度衰减一半，约</a:t>
            </a:r>
            <a:r>
              <a:rPr lang="en-US" altLang="zh-CN" sz="2400" dirty="0"/>
              <a:t>-6dB</a:t>
            </a:r>
            <a:r>
              <a:rPr lang="zh-CN" altLang="en-US" sz="2400" dirty="0"/>
              <a:t>，所以在</a:t>
            </a:r>
            <a:endParaRPr lang="en-US" altLang="zh-CN" sz="2400" dirty="0"/>
          </a:p>
          <a:p>
            <a:pPr>
              <a:lnSpc>
                <a:spcPct val="150000"/>
              </a:lnSpc>
              <a:buNone/>
            </a:pPr>
            <a:r>
              <a:rPr lang="zh-CN" altLang="en-US" sz="2400" dirty="0"/>
              <a:t>设计</a:t>
            </a:r>
            <a:r>
              <a:rPr lang="en-US" altLang="zh-CN" sz="2400" dirty="0"/>
              <a:t>FIR</a:t>
            </a:r>
            <a:r>
              <a:rPr lang="zh-CN" altLang="en-US" sz="2400" dirty="0"/>
              <a:t>滤波器时，一般取实际设计的滤波器通带边缘频率</a:t>
            </a:r>
            <a:endParaRPr lang="en-US" altLang="zh-CN" sz="2400" dirty="0"/>
          </a:p>
          <a:p>
            <a:pPr>
              <a:lnSpc>
                <a:spcPct val="150000"/>
              </a:lnSpc>
              <a:buNone/>
            </a:pPr>
            <a:endParaRPr lang="en-US" altLang="zh-CN" sz="2400" dirty="0"/>
          </a:p>
          <a:p>
            <a:pPr>
              <a:lnSpc>
                <a:spcPct val="150000"/>
              </a:lnSpc>
              <a:buNone/>
            </a:pPr>
            <a:r>
              <a:rPr lang="zh-CN" altLang="en-US" sz="2400" dirty="0"/>
              <a:t>或</a:t>
            </a:r>
            <a:endParaRPr lang="zh-CN" altLang="en-US" sz="2400" dirty="0"/>
          </a:p>
        </p:txBody>
      </p:sp>
      <p:sp>
        <p:nvSpPr>
          <p:cNvPr id="21509" name="Rectangle 2"/>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1506" name="Object 1"/>
          <p:cNvGraphicFramePr/>
          <p:nvPr/>
        </p:nvGraphicFramePr>
        <p:xfrm>
          <a:off x="3429000" y="3929063"/>
          <a:ext cx="1446213" cy="714375"/>
        </p:xfrm>
        <a:graphic>
          <a:graphicData uri="http://schemas.openxmlformats.org/presentationml/2006/ole">
            <mc:AlternateContent xmlns:mc="http://schemas.openxmlformats.org/markup-compatibility/2006">
              <mc:Choice xmlns:v="urn:schemas-microsoft-com:vml" Requires="v">
                <p:oleObj spid="_x0000_s3098" name="" r:id="rId1" imgW="723900" imgH="355600" progId="Equation.DSMT4">
                  <p:embed/>
                </p:oleObj>
              </mc:Choice>
              <mc:Fallback>
                <p:oleObj name="" r:id="rId1" imgW="723900" imgH="355600" progId="Equation.DSMT4">
                  <p:embed/>
                  <p:pic>
                    <p:nvPicPr>
                      <p:cNvPr id="0" name="图片 3097"/>
                      <p:cNvPicPr/>
                      <p:nvPr/>
                    </p:nvPicPr>
                    <p:blipFill>
                      <a:blip r:embed="rId2"/>
                      <a:stretch>
                        <a:fillRect/>
                      </a:stretch>
                    </p:blipFill>
                    <p:spPr>
                      <a:xfrm>
                        <a:off x="3429000" y="3929063"/>
                        <a:ext cx="1446213" cy="714375"/>
                      </a:xfrm>
                      <a:prstGeom prst="rect">
                        <a:avLst/>
                      </a:prstGeom>
                      <a:noFill/>
                      <a:ln w="38100">
                        <a:noFill/>
                        <a:miter/>
                      </a:ln>
                    </p:spPr>
                  </p:pic>
                </p:oleObj>
              </mc:Fallback>
            </mc:AlternateContent>
          </a:graphicData>
        </a:graphic>
      </p:graphicFrame>
      <p:sp>
        <p:nvSpPr>
          <p:cNvPr id="21510" name="Rectangle 4"/>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1507" name="Object 3"/>
          <p:cNvGraphicFramePr/>
          <p:nvPr/>
        </p:nvGraphicFramePr>
        <p:xfrm>
          <a:off x="3500438" y="4857750"/>
          <a:ext cx="1500187" cy="706438"/>
        </p:xfrm>
        <a:graphic>
          <a:graphicData uri="http://schemas.openxmlformats.org/presentationml/2006/ole">
            <mc:AlternateContent xmlns:mc="http://schemas.openxmlformats.org/markup-compatibility/2006">
              <mc:Choice xmlns:v="urn:schemas-microsoft-com:vml" Requires="v">
                <p:oleObj spid="_x0000_s3099" name="" r:id="rId3" imgW="736600" imgH="342900" progId="Equation.DSMT4">
                  <p:embed/>
                </p:oleObj>
              </mc:Choice>
              <mc:Fallback>
                <p:oleObj name="" r:id="rId3" imgW="736600" imgH="342900" progId="Equation.DSMT4">
                  <p:embed/>
                  <p:pic>
                    <p:nvPicPr>
                      <p:cNvPr id="0" name="图片 3098"/>
                      <p:cNvPicPr/>
                      <p:nvPr/>
                    </p:nvPicPr>
                    <p:blipFill>
                      <a:blip r:embed="rId4"/>
                      <a:stretch>
                        <a:fillRect/>
                      </a:stretch>
                    </p:blipFill>
                    <p:spPr>
                      <a:xfrm>
                        <a:off x="3500438" y="4857750"/>
                        <a:ext cx="1500187" cy="706438"/>
                      </a:xfrm>
                      <a:prstGeom prst="rect">
                        <a:avLst/>
                      </a:prstGeom>
                      <a:noFill/>
                      <a:ln w="38100">
                        <a:noFill/>
                        <a:miter/>
                      </a:ln>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1" name="Rectangle 2"/>
          <p:cNvSpPr>
            <a:spLocks noGrp="1"/>
          </p:cNvSpPr>
          <p:nvPr>
            <p:ph type="title"/>
          </p:nvPr>
        </p:nvSpPr>
        <p:spPr>
          <a:xfrm>
            <a:off x="250825" y="404813"/>
            <a:ext cx="7772400" cy="381000"/>
          </a:xfrm>
        </p:spPr>
        <p:txBody>
          <a:bodyPr vert="horz" wrap="square" lIns="91440" tIns="45720" rIns="91440" bIns="45720" anchor="ctr" anchorCtr="0"/>
          <a:p>
            <a:r>
              <a:rPr lang="en-US" altLang="zh-CN" sz="3200" b="1" dirty="0">
                <a:solidFill>
                  <a:srgbClr val="FF0000"/>
                </a:solidFill>
                <a:latin typeface="Tahoma" panose="020B0604030504040204" pitchFamily="34" charset="0"/>
              </a:rPr>
              <a:t>8.4  </a:t>
            </a:r>
            <a:r>
              <a:rPr lang="zh-CN" altLang="en-US" sz="3200" b="1" dirty="0">
                <a:solidFill>
                  <a:srgbClr val="FF0000"/>
                </a:solidFill>
                <a:latin typeface="Tahoma" panose="020B0604030504040204" pitchFamily="34" charset="0"/>
              </a:rPr>
              <a:t>窗函数</a:t>
            </a:r>
            <a:endParaRPr lang="en-US" altLang="zh-CN" sz="3200" b="1" dirty="0">
              <a:solidFill>
                <a:srgbClr val="FF0000"/>
              </a:solidFill>
              <a:latin typeface="Tahoma" panose="020B0604030504040204" pitchFamily="34" charset="0"/>
            </a:endParaRPr>
          </a:p>
        </p:txBody>
      </p:sp>
      <p:sp>
        <p:nvSpPr>
          <p:cNvPr id="22532" name="Rectangle 3"/>
          <p:cNvSpPr>
            <a:spLocks noGrp="1"/>
          </p:cNvSpPr>
          <p:nvPr>
            <p:ph idx="1"/>
          </p:nvPr>
        </p:nvSpPr>
        <p:spPr>
          <a:xfrm>
            <a:off x="34925" y="1238250"/>
            <a:ext cx="8929688" cy="4876800"/>
          </a:xfrm>
        </p:spPr>
        <p:txBody>
          <a:bodyPr vert="horz" wrap="square" lIns="91440" tIns="45720" rIns="91440" bIns="45720" anchor="t" anchorCtr="0"/>
          <a:p>
            <a:pPr>
              <a:lnSpc>
                <a:spcPct val="150000"/>
              </a:lnSpc>
              <a:buNone/>
            </a:pPr>
            <a:r>
              <a:rPr lang="en-US" altLang="zh-CN" sz="2400" b="1" dirty="0">
                <a:latin typeface="Tahoma" panose="020B0604030504040204" pitchFamily="34" charset="0"/>
              </a:rPr>
              <a:t>   </a:t>
            </a:r>
            <a:r>
              <a:rPr lang="zh-CN" altLang="en-US" sz="2800" dirty="0">
                <a:latin typeface="Tahoma" panose="020B0604030504040204" pitchFamily="34" charset="0"/>
              </a:rPr>
              <a:t>作用：从理想低通脉冲响应                           的无</a:t>
            </a:r>
            <a:endParaRPr lang="en-US" altLang="zh-CN" sz="2800" dirty="0">
              <a:latin typeface="Tahoma" panose="020B0604030504040204" pitchFamily="34" charset="0"/>
            </a:endParaRPr>
          </a:p>
          <a:p>
            <a:pPr>
              <a:lnSpc>
                <a:spcPct val="150000"/>
              </a:lnSpc>
              <a:buNone/>
            </a:pPr>
            <a:r>
              <a:rPr lang="zh-CN" altLang="en-US" sz="2800" dirty="0">
                <a:latin typeface="Tahoma" panose="020B0604030504040204" pitchFamily="34" charset="0"/>
              </a:rPr>
              <a:t>限采样点中截取有限长个采样点。</a:t>
            </a:r>
            <a:endParaRPr lang="zh-CN" altLang="en-US" sz="2800" dirty="0">
              <a:latin typeface="Tahoma" panose="020B0604030504040204" pitchFamily="34" charset="0"/>
            </a:endParaRPr>
          </a:p>
          <a:p>
            <a:pPr>
              <a:lnSpc>
                <a:spcPct val="150000"/>
              </a:lnSpc>
              <a:buNone/>
            </a:pPr>
            <a:r>
              <a:rPr lang="zh-CN" altLang="en-US" sz="2800" b="1" dirty="0">
                <a:latin typeface="Tahoma" panose="020B0604030504040204" pitchFamily="34" charset="0"/>
              </a:rPr>
              <a:t>                 </a:t>
            </a:r>
            <a:endParaRPr lang="en-US" altLang="zh-CN" sz="2800" b="1" dirty="0">
              <a:latin typeface="Tahoma" panose="020B0604030504040204" pitchFamily="34" charset="0"/>
            </a:endParaRPr>
          </a:p>
          <a:p>
            <a:pPr>
              <a:lnSpc>
                <a:spcPct val="150000"/>
              </a:lnSpc>
              <a:buNone/>
            </a:pPr>
            <a:r>
              <a:rPr lang="en-US" altLang="zh-CN" sz="2800" dirty="0">
                <a:latin typeface="Tahoma" panose="020B0604030504040204" pitchFamily="34" charset="0"/>
              </a:rPr>
              <a:t>                      h[n]=h</a:t>
            </a:r>
            <a:r>
              <a:rPr lang="en-US" altLang="zh-CN" sz="2800" baseline="-25000" dirty="0">
                <a:latin typeface="Tahoma" panose="020B0604030504040204" pitchFamily="34" charset="0"/>
              </a:rPr>
              <a:t>1</a:t>
            </a:r>
            <a:r>
              <a:rPr lang="en-US" altLang="zh-CN" sz="2800" dirty="0">
                <a:latin typeface="Tahoma" panose="020B0604030504040204" pitchFamily="34" charset="0"/>
              </a:rPr>
              <a:t>[n]w[n]    </a:t>
            </a:r>
            <a:r>
              <a:rPr lang="zh-CN" altLang="en-US" sz="2800" dirty="0">
                <a:latin typeface="Tahoma" panose="020B0604030504040204" pitchFamily="34" charset="0"/>
              </a:rPr>
              <a:t>乘积</a:t>
            </a:r>
            <a:endParaRPr lang="zh-CN" altLang="en-US" sz="2800" dirty="0">
              <a:latin typeface="Tahoma" panose="020B0604030504040204" pitchFamily="34" charset="0"/>
            </a:endParaRPr>
          </a:p>
        </p:txBody>
      </p:sp>
      <p:sp>
        <p:nvSpPr>
          <p:cNvPr id="22533" name="Rectangle 7"/>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2530" name="Object 6"/>
          <p:cNvGraphicFramePr/>
          <p:nvPr/>
        </p:nvGraphicFramePr>
        <p:xfrm>
          <a:off x="4786313" y="1357313"/>
          <a:ext cx="2533650" cy="571500"/>
        </p:xfrm>
        <a:graphic>
          <a:graphicData uri="http://schemas.openxmlformats.org/presentationml/2006/ole">
            <mc:AlternateContent xmlns:mc="http://schemas.openxmlformats.org/markup-compatibility/2006">
              <mc:Choice xmlns:v="urn:schemas-microsoft-com:vml" Requires="v">
                <p:oleObj spid="_x0000_s3100" name="" r:id="rId1" imgW="1562100" imgH="355600" progId="Equation.DSMT4">
                  <p:embed/>
                </p:oleObj>
              </mc:Choice>
              <mc:Fallback>
                <p:oleObj name="" r:id="rId1" imgW="1562100" imgH="355600" progId="Equation.DSMT4">
                  <p:embed/>
                  <p:pic>
                    <p:nvPicPr>
                      <p:cNvPr id="0" name="图片 3099"/>
                      <p:cNvPicPr/>
                      <p:nvPr/>
                    </p:nvPicPr>
                    <p:blipFill>
                      <a:blip r:embed="rId2"/>
                      <a:stretch>
                        <a:fillRect/>
                      </a:stretch>
                    </p:blipFill>
                    <p:spPr>
                      <a:xfrm>
                        <a:off x="4786313" y="1357313"/>
                        <a:ext cx="2533650" cy="571500"/>
                      </a:xfrm>
                      <a:prstGeom prst="rect">
                        <a:avLst/>
                      </a:prstGeom>
                      <a:noFill/>
                      <a:ln w="38100">
                        <a:noFill/>
                        <a:miter/>
                      </a:ln>
                    </p:spPr>
                  </p:pic>
                </p:oleObj>
              </mc:Fallback>
            </mc:AlternateContent>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Rectangle 3"/>
          <p:cNvSpPr>
            <a:spLocks noGrp="1"/>
          </p:cNvSpPr>
          <p:nvPr>
            <p:ph idx="1"/>
          </p:nvPr>
        </p:nvSpPr>
        <p:spPr>
          <a:xfrm>
            <a:off x="685800" y="1600200"/>
            <a:ext cx="7772400" cy="4724400"/>
          </a:xfrm>
        </p:spPr>
        <p:txBody>
          <a:bodyPr vert="horz" wrap="square" lIns="91440" tIns="45720" rIns="91440" bIns="45720" anchor="t" anchorCtr="0"/>
          <a:p>
            <a:pPr>
              <a:buNone/>
            </a:pPr>
            <a:r>
              <a:rPr lang="zh-CN" altLang="en-US" sz="2400" dirty="0">
                <a:latin typeface="Tahoma" panose="020B0604030504040204" pitchFamily="34" charset="0"/>
              </a:rPr>
              <a:t>矩形窗：     </a:t>
            </a:r>
            <a:r>
              <a:rPr lang="en-US" altLang="zh-CN" sz="2400" dirty="0">
                <a:latin typeface="Tahoma" panose="020B0604030504040204" pitchFamily="34" charset="0"/>
              </a:rPr>
              <a:t>w[n]=1</a:t>
            </a:r>
            <a:endParaRPr lang="en-US" altLang="zh-CN" sz="2400" dirty="0">
              <a:latin typeface="Tahoma" panose="020B0604030504040204" pitchFamily="34" charset="0"/>
            </a:endParaRPr>
          </a:p>
          <a:p>
            <a:pPr>
              <a:buNone/>
            </a:pPr>
            <a:r>
              <a:rPr lang="zh-CN" altLang="en-US" sz="2400" dirty="0">
                <a:latin typeface="Tahoma" panose="020B0604030504040204" pitchFamily="34" charset="0"/>
              </a:rPr>
              <a:t>汉宁窗：     </a:t>
            </a:r>
            <a:r>
              <a:rPr lang="en-US" altLang="zh-CN" sz="2400" dirty="0">
                <a:latin typeface="Tahoma" panose="020B0604030504040204" pitchFamily="34" charset="0"/>
              </a:rPr>
              <a:t>w[n]= 0.5+0.5cos</a:t>
            </a:r>
            <a:endParaRPr lang="en-US" altLang="zh-CN" sz="2400" dirty="0">
              <a:latin typeface="Tahoma" panose="020B0604030504040204" pitchFamily="34" charset="0"/>
            </a:endParaRPr>
          </a:p>
          <a:p>
            <a:pPr>
              <a:buNone/>
            </a:pPr>
            <a:r>
              <a:rPr lang="en-US" altLang="zh-CN" sz="2400" dirty="0">
                <a:latin typeface="Tahoma" panose="020B0604030504040204" pitchFamily="34" charset="0"/>
              </a:rPr>
              <a:t>Hanning Window</a:t>
            </a:r>
            <a:endParaRPr lang="en-US" altLang="zh-CN" sz="2400" dirty="0">
              <a:latin typeface="Tahoma" panose="020B0604030504040204" pitchFamily="34" charset="0"/>
            </a:endParaRPr>
          </a:p>
          <a:p>
            <a:pPr>
              <a:buNone/>
            </a:pPr>
            <a:r>
              <a:rPr lang="zh-CN" altLang="en-US" sz="2400" dirty="0">
                <a:latin typeface="Tahoma" panose="020B0604030504040204" pitchFamily="34" charset="0"/>
              </a:rPr>
              <a:t>哈明窗：     </a:t>
            </a:r>
            <a:r>
              <a:rPr lang="en-US" altLang="zh-CN" sz="2400" dirty="0">
                <a:latin typeface="Tahoma" panose="020B0604030504040204" pitchFamily="34" charset="0"/>
              </a:rPr>
              <a:t>w[n]= 0.54+0.46cos</a:t>
            </a:r>
            <a:endParaRPr lang="en-US" altLang="zh-CN" sz="2400" dirty="0">
              <a:latin typeface="Tahoma" panose="020B0604030504040204" pitchFamily="34" charset="0"/>
            </a:endParaRPr>
          </a:p>
          <a:p>
            <a:pPr>
              <a:buNone/>
            </a:pPr>
            <a:r>
              <a:rPr lang="en-US" altLang="zh-CN" sz="2400" dirty="0">
                <a:latin typeface="Tahoma" panose="020B0604030504040204" pitchFamily="34" charset="0"/>
              </a:rPr>
              <a:t>Hamming Window</a:t>
            </a:r>
            <a:endParaRPr lang="en-US" altLang="zh-CN" sz="2400" dirty="0">
              <a:latin typeface="Tahoma" panose="020B0604030504040204" pitchFamily="34" charset="0"/>
            </a:endParaRPr>
          </a:p>
          <a:p>
            <a:pPr>
              <a:buNone/>
            </a:pPr>
            <a:r>
              <a:rPr lang="zh-CN" altLang="en-US" sz="2400" dirty="0">
                <a:latin typeface="Tahoma" panose="020B0604030504040204" pitchFamily="34" charset="0"/>
              </a:rPr>
              <a:t>布莱克窗： </a:t>
            </a:r>
            <a:r>
              <a:rPr lang="en-US" altLang="zh-CN" sz="2400" dirty="0">
                <a:latin typeface="Tahoma" panose="020B0604030504040204" pitchFamily="34" charset="0"/>
              </a:rPr>
              <a:t>w[n]=0.42+0.5cos         +0.08cos</a:t>
            </a:r>
            <a:endParaRPr lang="en-US" altLang="zh-CN" sz="2400" dirty="0">
              <a:latin typeface="Tahoma" panose="020B0604030504040204" pitchFamily="34" charset="0"/>
            </a:endParaRPr>
          </a:p>
          <a:p>
            <a:pPr>
              <a:buNone/>
            </a:pPr>
            <a:r>
              <a:rPr lang="en-US" altLang="zh-CN" sz="2400" dirty="0">
                <a:latin typeface="Tahoma" panose="020B0604030504040204" pitchFamily="34" charset="0"/>
              </a:rPr>
              <a:t>Blackman Window</a:t>
            </a:r>
            <a:endParaRPr lang="en-US" altLang="zh-CN" sz="2400" dirty="0">
              <a:latin typeface="Tahoma" panose="020B0604030504040204" pitchFamily="34" charset="0"/>
            </a:endParaRPr>
          </a:p>
          <a:p>
            <a:pPr>
              <a:buNone/>
            </a:pPr>
            <a:endParaRPr lang="en-US" altLang="zh-CN" sz="2400" dirty="0">
              <a:latin typeface="Tahoma" panose="020B0604030504040204" pitchFamily="34" charset="0"/>
            </a:endParaRPr>
          </a:p>
          <a:p>
            <a:pPr>
              <a:buNone/>
            </a:pPr>
            <a:r>
              <a:rPr lang="zh-CN" altLang="en-US" sz="2400" dirty="0">
                <a:latin typeface="Tahoma" panose="020B0604030504040204" pitchFamily="34" charset="0"/>
              </a:rPr>
              <a:t>凯塞窗：      </a:t>
            </a:r>
            <a:r>
              <a:rPr lang="en-US" altLang="zh-CN" sz="2400" dirty="0">
                <a:latin typeface="Tahoma" panose="020B0604030504040204" pitchFamily="34" charset="0"/>
              </a:rPr>
              <a:t>w[n]=</a:t>
            </a:r>
            <a:endParaRPr lang="en-US" altLang="zh-CN" sz="2400" dirty="0">
              <a:latin typeface="Tahoma" panose="020B0604030504040204" pitchFamily="34" charset="0"/>
            </a:endParaRPr>
          </a:p>
          <a:p>
            <a:pPr>
              <a:buNone/>
            </a:pPr>
            <a:r>
              <a:rPr lang="en-US" altLang="zh-CN" sz="2400" dirty="0">
                <a:latin typeface="Tahoma" panose="020B0604030504040204" pitchFamily="34" charset="0"/>
              </a:rPr>
              <a:t>Kaiser Window</a:t>
            </a:r>
            <a:endParaRPr lang="en-US" altLang="zh-CN" sz="2400" dirty="0">
              <a:latin typeface="Tahoma" panose="020B0604030504040204" pitchFamily="34" charset="0"/>
            </a:endParaRPr>
          </a:p>
        </p:txBody>
      </p:sp>
      <p:sp>
        <p:nvSpPr>
          <p:cNvPr id="101379" name="Text Box 4"/>
          <p:cNvSpPr txBox="1"/>
          <p:nvPr/>
        </p:nvSpPr>
        <p:spPr>
          <a:xfrm>
            <a:off x="4857750" y="1785938"/>
            <a:ext cx="1447800" cy="904875"/>
          </a:xfrm>
          <a:prstGeom prst="rect">
            <a:avLst/>
          </a:prstGeom>
          <a:noFill/>
          <a:ln w="38100">
            <a:noFill/>
          </a:ln>
        </p:spPr>
        <p:txBody>
          <a:bodyPr>
            <a:spAutoFit/>
          </a:bodyPr>
          <a:p>
            <a:pPr>
              <a:spcBef>
                <a:spcPct val="20000"/>
              </a:spcBef>
            </a:pPr>
            <a:r>
              <a:rPr lang="en-US" altLang="zh-CN" sz="2400" b="1" dirty="0">
                <a:latin typeface="Tahoma" panose="020B0604030504040204" pitchFamily="34" charset="0"/>
              </a:rPr>
              <a:t> </a:t>
            </a:r>
            <a:r>
              <a:rPr lang="en-US" altLang="zh-CN" sz="2400" dirty="0">
                <a:latin typeface="Tahoma" panose="020B0604030504040204" pitchFamily="34" charset="0"/>
              </a:rPr>
              <a:t>2</a:t>
            </a:r>
            <a:r>
              <a:rPr lang="en-US" altLang="zh-CN" sz="2400" dirty="0">
                <a:latin typeface="Tahoma" panose="020B0604030504040204" pitchFamily="34" charset="0"/>
                <a:cs typeface="Times New Roman" panose="02020603050405020304" pitchFamily="18" charset="0"/>
              </a:rPr>
              <a:t>πn</a:t>
            </a:r>
            <a:endParaRPr lang="en-US" altLang="zh-CN" sz="2400" dirty="0">
              <a:latin typeface="Tahoma" panose="020B0604030504040204" pitchFamily="34" charset="0"/>
              <a:cs typeface="Times New Roman" panose="02020603050405020304" pitchFamily="18" charset="0"/>
            </a:endParaRPr>
          </a:p>
          <a:p>
            <a:pPr>
              <a:spcBef>
                <a:spcPct val="20000"/>
              </a:spcBef>
            </a:pPr>
            <a:r>
              <a:rPr lang="en-US" altLang="zh-CN" sz="2400" dirty="0">
                <a:latin typeface="Tahoma" panose="020B0604030504040204" pitchFamily="34" charset="0"/>
                <a:cs typeface="Times New Roman" panose="02020603050405020304" pitchFamily="18" charset="0"/>
              </a:rPr>
              <a:t>N – 1 </a:t>
            </a:r>
            <a:endParaRPr lang="en-US" altLang="zh-CN" sz="2400" dirty="0">
              <a:latin typeface="Tahoma" panose="020B0604030504040204" pitchFamily="34" charset="0"/>
              <a:ea typeface="Times New Roman" panose="02020603050405020304" pitchFamily="18" charset="0"/>
            </a:endParaRPr>
          </a:p>
        </p:txBody>
      </p:sp>
      <p:sp>
        <p:nvSpPr>
          <p:cNvPr id="101380" name="Line 5"/>
          <p:cNvSpPr/>
          <p:nvPr/>
        </p:nvSpPr>
        <p:spPr>
          <a:xfrm>
            <a:off x="4929188" y="2286000"/>
            <a:ext cx="685800" cy="0"/>
          </a:xfrm>
          <a:prstGeom prst="line">
            <a:avLst/>
          </a:prstGeom>
          <a:ln w="38100" cap="flat" cmpd="sng">
            <a:solidFill>
              <a:schemeClr val="tx1"/>
            </a:solidFill>
            <a:prstDash val="solid"/>
            <a:headEnd type="none" w="med" len="med"/>
            <a:tailEnd type="none" w="med" len="med"/>
          </a:ln>
        </p:spPr>
      </p:sp>
      <p:sp>
        <p:nvSpPr>
          <p:cNvPr id="101381" name="Text Box 6"/>
          <p:cNvSpPr txBox="1"/>
          <p:nvPr/>
        </p:nvSpPr>
        <p:spPr>
          <a:xfrm>
            <a:off x="5143500" y="2714625"/>
            <a:ext cx="1447800" cy="904875"/>
          </a:xfrm>
          <a:prstGeom prst="rect">
            <a:avLst/>
          </a:prstGeom>
          <a:noFill/>
          <a:ln w="38100">
            <a:noFill/>
          </a:ln>
        </p:spPr>
        <p:txBody>
          <a:bodyPr>
            <a:spAutoFit/>
          </a:bodyPr>
          <a:p>
            <a:pPr>
              <a:spcBef>
                <a:spcPct val="20000"/>
              </a:spcBef>
            </a:pPr>
            <a:r>
              <a:rPr lang="en-US" altLang="zh-CN" sz="2400" b="1" dirty="0">
                <a:latin typeface="Tahoma" panose="020B0604030504040204" pitchFamily="34" charset="0"/>
              </a:rPr>
              <a:t> </a:t>
            </a:r>
            <a:r>
              <a:rPr lang="en-US" altLang="zh-CN" sz="2400" dirty="0">
                <a:latin typeface="Tahoma" panose="020B0604030504040204" pitchFamily="34" charset="0"/>
              </a:rPr>
              <a:t>2</a:t>
            </a:r>
            <a:r>
              <a:rPr lang="en-US" altLang="zh-CN" sz="2400" dirty="0">
                <a:latin typeface="Tahoma" panose="020B0604030504040204" pitchFamily="34" charset="0"/>
                <a:cs typeface="Times New Roman" panose="02020603050405020304" pitchFamily="18" charset="0"/>
              </a:rPr>
              <a:t>πn</a:t>
            </a:r>
            <a:endParaRPr lang="en-US" altLang="zh-CN" sz="2400" dirty="0">
              <a:latin typeface="Tahoma" panose="020B0604030504040204" pitchFamily="34" charset="0"/>
              <a:cs typeface="Times New Roman" panose="02020603050405020304" pitchFamily="18" charset="0"/>
            </a:endParaRPr>
          </a:p>
          <a:p>
            <a:pPr>
              <a:spcBef>
                <a:spcPct val="20000"/>
              </a:spcBef>
            </a:pPr>
            <a:r>
              <a:rPr lang="en-US" altLang="zh-CN" sz="2400" dirty="0">
                <a:latin typeface="Tahoma" panose="020B0604030504040204" pitchFamily="34" charset="0"/>
                <a:cs typeface="Times New Roman" panose="02020603050405020304" pitchFamily="18" charset="0"/>
              </a:rPr>
              <a:t>N – 1 </a:t>
            </a:r>
            <a:endParaRPr lang="en-US" altLang="zh-CN" sz="2400" dirty="0">
              <a:latin typeface="Tahoma" panose="020B0604030504040204" pitchFamily="34" charset="0"/>
              <a:ea typeface="Times New Roman" panose="02020603050405020304" pitchFamily="18" charset="0"/>
            </a:endParaRPr>
          </a:p>
        </p:txBody>
      </p:sp>
      <p:sp>
        <p:nvSpPr>
          <p:cNvPr id="101382" name="Line 7"/>
          <p:cNvSpPr/>
          <p:nvPr/>
        </p:nvSpPr>
        <p:spPr>
          <a:xfrm>
            <a:off x="5286375" y="3143250"/>
            <a:ext cx="685800" cy="0"/>
          </a:xfrm>
          <a:prstGeom prst="line">
            <a:avLst/>
          </a:prstGeom>
          <a:ln w="38100" cap="flat" cmpd="sng">
            <a:solidFill>
              <a:schemeClr val="tx1"/>
            </a:solidFill>
            <a:prstDash val="solid"/>
            <a:headEnd type="none" w="med" len="med"/>
            <a:tailEnd type="none" w="med" len="med"/>
          </a:ln>
        </p:spPr>
      </p:sp>
      <p:sp>
        <p:nvSpPr>
          <p:cNvPr id="101383" name="Text Box 8"/>
          <p:cNvSpPr txBox="1"/>
          <p:nvPr/>
        </p:nvSpPr>
        <p:spPr>
          <a:xfrm>
            <a:off x="4930140" y="3634105"/>
            <a:ext cx="1192530" cy="699770"/>
          </a:xfrm>
          <a:prstGeom prst="rect">
            <a:avLst/>
          </a:prstGeom>
          <a:noFill/>
          <a:ln w="38100">
            <a:noFill/>
          </a:ln>
        </p:spPr>
        <p:txBody>
          <a:bodyPr>
            <a:noAutofit/>
          </a:bodyPr>
          <a:p>
            <a:pPr>
              <a:spcBef>
                <a:spcPct val="20000"/>
              </a:spcBef>
            </a:pPr>
            <a:r>
              <a:rPr lang="en-US" altLang="zh-CN" sz="2400" dirty="0">
                <a:latin typeface="Tahoma" panose="020B0604030504040204" pitchFamily="34" charset="0"/>
              </a:rPr>
              <a:t> 2</a:t>
            </a:r>
            <a:r>
              <a:rPr lang="en-US" altLang="zh-CN" sz="2400" dirty="0">
                <a:latin typeface="Tahoma" panose="020B0604030504040204" pitchFamily="34" charset="0"/>
                <a:cs typeface="Times New Roman" panose="02020603050405020304" pitchFamily="18" charset="0"/>
              </a:rPr>
              <a:t>πn</a:t>
            </a:r>
            <a:endParaRPr lang="en-US" altLang="zh-CN" sz="2400" dirty="0">
              <a:latin typeface="Tahoma" panose="020B0604030504040204" pitchFamily="34" charset="0"/>
              <a:cs typeface="Times New Roman" panose="02020603050405020304" pitchFamily="18" charset="0"/>
            </a:endParaRPr>
          </a:p>
          <a:p>
            <a:pPr>
              <a:spcBef>
                <a:spcPct val="20000"/>
              </a:spcBef>
            </a:pPr>
            <a:r>
              <a:rPr lang="en-US" altLang="zh-CN" sz="2400" dirty="0">
                <a:latin typeface="Tahoma" panose="020B0604030504040204" pitchFamily="34" charset="0"/>
                <a:cs typeface="Times New Roman" panose="02020603050405020304" pitchFamily="18" charset="0"/>
              </a:rPr>
              <a:t>N – 1 </a:t>
            </a:r>
            <a:endParaRPr lang="en-US" altLang="zh-CN" sz="2400" dirty="0">
              <a:latin typeface="Tahoma" panose="020B0604030504040204" pitchFamily="34" charset="0"/>
              <a:ea typeface="Times New Roman" panose="02020603050405020304" pitchFamily="18" charset="0"/>
            </a:endParaRPr>
          </a:p>
        </p:txBody>
      </p:sp>
      <p:sp>
        <p:nvSpPr>
          <p:cNvPr id="101384" name="Line 9"/>
          <p:cNvSpPr/>
          <p:nvPr/>
        </p:nvSpPr>
        <p:spPr>
          <a:xfrm>
            <a:off x="5003800" y="4036060"/>
            <a:ext cx="685800" cy="0"/>
          </a:xfrm>
          <a:prstGeom prst="line">
            <a:avLst/>
          </a:prstGeom>
          <a:ln w="38100" cap="flat" cmpd="sng">
            <a:solidFill>
              <a:schemeClr val="tx1"/>
            </a:solidFill>
            <a:prstDash val="solid"/>
            <a:headEnd type="none" w="med" len="med"/>
            <a:tailEnd type="none" w="med" len="med"/>
          </a:ln>
        </p:spPr>
      </p:sp>
      <p:sp>
        <p:nvSpPr>
          <p:cNvPr id="101385" name="Text Box 10"/>
          <p:cNvSpPr txBox="1"/>
          <p:nvPr/>
        </p:nvSpPr>
        <p:spPr>
          <a:xfrm>
            <a:off x="6929438" y="3500438"/>
            <a:ext cx="1066800" cy="904875"/>
          </a:xfrm>
          <a:prstGeom prst="rect">
            <a:avLst/>
          </a:prstGeom>
          <a:noFill/>
          <a:ln w="38100">
            <a:noFill/>
          </a:ln>
        </p:spPr>
        <p:txBody>
          <a:bodyPr>
            <a:spAutoFit/>
          </a:bodyPr>
          <a:p>
            <a:pPr>
              <a:spcBef>
                <a:spcPct val="20000"/>
              </a:spcBef>
            </a:pPr>
            <a:r>
              <a:rPr lang="en-US" altLang="zh-CN" sz="2400" b="1" dirty="0">
                <a:latin typeface="Tahoma" panose="020B0604030504040204" pitchFamily="34" charset="0"/>
              </a:rPr>
              <a:t> </a:t>
            </a:r>
            <a:r>
              <a:rPr lang="en-US" altLang="zh-CN" sz="2400" dirty="0">
                <a:latin typeface="Tahoma" panose="020B0604030504040204" pitchFamily="34" charset="0"/>
              </a:rPr>
              <a:t>4</a:t>
            </a:r>
            <a:r>
              <a:rPr lang="en-US" altLang="zh-CN" sz="2400" dirty="0">
                <a:latin typeface="Tahoma" panose="020B0604030504040204" pitchFamily="34" charset="0"/>
                <a:cs typeface="Times New Roman" panose="02020603050405020304" pitchFamily="18" charset="0"/>
              </a:rPr>
              <a:t>πn</a:t>
            </a:r>
            <a:endParaRPr lang="en-US" altLang="zh-CN" sz="2400" dirty="0">
              <a:latin typeface="Tahoma" panose="020B0604030504040204" pitchFamily="34" charset="0"/>
              <a:cs typeface="Times New Roman" panose="02020603050405020304" pitchFamily="18" charset="0"/>
            </a:endParaRPr>
          </a:p>
          <a:p>
            <a:pPr>
              <a:spcBef>
                <a:spcPct val="20000"/>
              </a:spcBef>
            </a:pPr>
            <a:r>
              <a:rPr lang="en-US" altLang="zh-CN" sz="2400" dirty="0">
                <a:latin typeface="Tahoma" panose="020B0604030504040204" pitchFamily="34" charset="0"/>
                <a:cs typeface="Times New Roman" panose="02020603050405020304" pitchFamily="18" charset="0"/>
              </a:rPr>
              <a:t>N – 1</a:t>
            </a:r>
            <a:r>
              <a:rPr lang="en-US" altLang="zh-CN" sz="2400" b="1" dirty="0">
                <a:latin typeface="Tahoma" panose="020B0604030504040204" pitchFamily="34" charset="0"/>
                <a:cs typeface="Times New Roman" panose="02020603050405020304" pitchFamily="18" charset="0"/>
              </a:rPr>
              <a:t> </a:t>
            </a:r>
            <a:endParaRPr lang="en-US" altLang="zh-CN" sz="2400" b="1" dirty="0">
              <a:latin typeface="Tahoma" panose="020B0604030504040204" pitchFamily="34" charset="0"/>
              <a:ea typeface="Times New Roman" panose="02020603050405020304" pitchFamily="18" charset="0"/>
            </a:endParaRPr>
          </a:p>
        </p:txBody>
      </p:sp>
      <p:sp>
        <p:nvSpPr>
          <p:cNvPr id="101386" name="Line 11"/>
          <p:cNvSpPr/>
          <p:nvPr/>
        </p:nvSpPr>
        <p:spPr>
          <a:xfrm>
            <a:off x="7000875" y="4000500"/>
            <a:ext cx="685800" cy="0"/>
          </a:xfrm>
          <a:prstGeom prst="line">
            <a:avLst/>
          </a:prstGeom>
          <a:ln w="38100" cap="flat" cmpd="sng">
            <a:solidFill>
              <a:schemeClr val="tx1"/>
            </a:solidFill>
            <a:prstDash val="solid"/>
            <a:headEnd type="none" w="med" len="med"/>
            <a:tailEnd type="none" w="med" len="med"/>
          </a:ln>
        </p:spPr>
      </p:sp>
      <p:sp>
        <p:nvSpPr>
          <p:cNvPr id="101387" name="Text Box 12"/>
          <p:cNvSpPr txBox="1"/>
          <p:nvPr/>
        </p:nvSpPr>
        <p:spPr>
          <a:xfrm>
            <a:off x="3503613" y="4830763"/>
            <a:ext cx="4648200" cy="1014730"/>
          </a:xfrm>
          <a:prstGeom prst="rect">
            <a:avLst/>
          </a:prstGeom>
          <a:noFill/>
          <a:ln w="38100">
            <a:noFill/>
          </a:ln>
        </p:spPr>
        <p:txBody>
          <a:bodyPr>
            <a:spAutoFit/>
          </a:bodyPr>
          <a:p>
            <a:pPr>
              <a:spcBef>
                <a:spcPct val="50000"/>
              </a:spcBef>
            </a:pPr>
            <a:r>
              <a:rPr lang="en-US" altLang="zh-CN" sz="2400" dirty="0">
                <a:latin typeface="Tahoma" panose="020B0604030504040204" pitchFamily="34" charset="0"/>
              </a:rPr>
              <a:t> I</a:t>
            </a:r>
            <a:r>
              <a:rPr lang="en-US" altLang="zh-CN" sz="2400" baseline="-25000" dirty="0">
                <a:latin typeface="Tahoma" panose="020B0604030504040204" pitchFamily="34" charset="0"/>
              </a:rPr>
              <a:t>0</a:t>
            </a:r>
            <a:r>
              <a:rPr lang="en-US" altLang="zh-CN" sz="2400" dirty="0">
                <a:latin typeface="Tahoma" panose="020B0604030504040204" pitchFamily="34" charset="0"/>
              </a:rPr>
              <a:t>[</a:t>
            </a:r>
            <a:r>
              <a:rPr lang="en-US" altLang="zh-CN" sz="2400" dirty="0">
                <a:latin typeface="Tahoma" panose="020B0604030504040204" pitchFamily="34" charset="0"/>
                <a:cs typeface="Tahoma" panose="020B0604030504040204" pitchFamily="34" charset="0"/>
              </a:rPr>
              <a:t>β</a:t>
            </a:r>
            <a:r>
              <a:rPr lang="en-US" altLang="zh-CN" sz="2400" dirty="0">
                <a:latin typeface="Tahoma" panose="020B0604030504040204" pitchFamily="34" charset="0"/>
                <a:ea typeface="Batang" panose="02030600000101010101" pitchFamily="18" charset="-127"/>
              </a:rPr>
              <a:t>√1-  (2n/(N-1) )</a:t>
            </a:r>
            <a:r>
              <a:rPr lang="en-US" altLang="zh-CN" sz="2400" baseline="30000" dirty="0">
                <a:latin typeface="Tahoma" panose="020B0604030504040204" pitchFamily="34" charset="0"/>
                <a:ea typeface="Batang" panose="02030600000101010101" pitchFamily="18" charset="-127"/>
              </a:rPr>
              <a:t>2</a:t>
            </a:r>
            <a:r>
              <a:rPr lang="en-US" altLang="zh-CN" sz="2400" dirty="0">
                <a:latin typeface="Tahoma" panose="020B0604030504040204" pitchFamily="34" charset="0"/>
                <a:ea typeface="Batang" panose="02030600000101010101" pitchFamily="18" charset="-127"/>
              </a:rPr>
              <a:t>]</a:t>
            </a:r>
            <a:endParaRPr lang="en-US" altLang="zh-CN" sz="2400" dirty="0">
              <a:latin typeface="Tahoma" panose="020B0604030504040204" pitchFamily="34" charset="0"/>
              <a:ea typeface="Batang" panose="02030600000101010101" pitchFamily="18" charset="-127"/>
            </a:endParaRPr>
          </a:p>
          <a:p>
            <a:pPr>
              <a:spcBef>
                <a:spcPct val="50000"/>
              </a:spcBef>
            </a:pPr>
            <a:r>
              <a:rPr lang="en-US" altLang="zh-CN" sz="2400" dirty="0">
                <a:latin typeface="Tahoma" panose="020B0604030504040204" pitchFamily="34" charset="0"/>
                <a:ea typeface="Batang" panose="02030600000101010101" pitchFamily="18" charset="-127"/>
              </a:rPr>
              <a:t>               I</a:t>
            </a:r>
            <a:r>
              <a:rPr lang="en-US" altLang="zh-CN" sz="2400" baseline="-25000" dirty="0">
                <a:latin typeface="Tahoma" panose="020B0604030504040204" pitchFamily="34" charset="0"/>
                <a:ea typeface="Batang" panose="02030600000101010101" pitchFamily="18" charset="-127"/>
              </a:rPr>
              <a:t>0</a:t>
            </a:r>
            <a:r>
              <a:rPr lang="en-US" altLang="zh-CN" sz="2400" dirty="0">
                <a:latin typeface="Tahoma" panose="020B0604030504040204" pitchFamily="34" charset="0"/>
                <a:ea typeface="Batang" panose="02030600000101010101" pitchFamily="18" charset="-127"/>
              </a:rPr>
              <a:t>[</a:t>
            </a:r>
            <a:r>
              <a:rPr lang="en-US" altLang="zh-CN" sz="2400" dirty="0">
                <a:latin typeface="Tahoma" panose="020B0604030504040204" pitchFamily="34" charset="0"/>
              </a:rPr>
              <a:t>β]</a:t>
            </a:r>
            <a:endParaRPr lang="en-US" altLang="zh-CN" sz="2400" dirty="0">
              <a:latin typeface="Tahoma" panose="020B0604030504040204" pitchFamily="34" charset="0"/>
            </a:endParaRPr>
          </a:p>
        </p:txBody>
      </p:sp>
      <p:sp>
        <p:nvSpPr>
          <p:cNvPr id="101388" name="Line 13"/>
          <p:cNvSpPr/>
          <p:nvPr/>
        </p:nvSpPr>
        <p:spPr>
          <a:xfrm>
            <a:off x="3619500" y="5373688"/>
            <a:ext cx="3581400" cy="0"/>
          </a:xfrm>
          <a:prstGeom prst="line">
            <a:avLst/>
          </a:prstGeom>
          <a:ln w="38100" cap="flat" cmpd="sng">
            <a:solidFill>
              <a:schemeClr val="tx1"/>
            </a:solidFill>
            <a:prstDash val="solid"/>
            <a:headEnd type="none" w="med" len="med"/>
            <a:tailEnd type="none" w="med" len="med"/>
          </a:ln>
        </p:spPr>
      </p:sp>
      <p:sp>
        <p:nvSpPr>
          <p:cNvPr id="101389" name="Line 14"/>
          <p:cNvSpPr/>
          <p:nvPr/>
        </p:nvSpPr>
        <p:spPr>
          <a:xfrm>
            <a:off x="4429125" y="4929188"/>
            <a:ext cx="2895600" cy="0"/>
          </a:xfrm>
          <a:prstGeom prst="line">
            <a:avLst/>
          </a:prstGeom>
          <a:ln w="38100" cap="flat" cmpd="sng">
            <a:solidFill>
              <a:schemeClr val="tx1"/>
            </a:solidFill>
            <a:prstDash val="solid"/>
            <a:headEnd type="none" w="med" len="med"/>
            <a:tailEnd type="none" w="med" len="med"/>
          </a:ln>
        </p:spPr>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3554" name="Object 5"/>
          <p:cNvGraphicFramePr>
            <a:graphicFrameLocks noChangeAspect="1"/>
          </p:cNvGraphicFramePr>
          <p:nvPr/>
        </p:nvGraphicFramePr>
        <p:xfrm>
          <a:off x="857250" y="1357313"/>
          <a:ext cx="7715250" cy="4064000"/>
        </p:xfrm>
        <a:graphic>
          <a:graphicData uri="http://schemas.openxmlformats.org/presentationml/2006/ole">
            <mc:AlternateContent xmlns:mc="http://schemas.openxmlformats.org/markup-compatibility/2006">
              <mc:Choice xmlns:v="urn:schemas-microsoft-com:vml" Requires="v">
                <p:oleObj spid="_x0000_s3101" name="" r:id="rId1" imgW="10287000" imgH="6858000" progId="PhotoSuite.Image">
                  <p:embed/>
                </p:oleObj>
              </mc:Choice>
              <mc:Fallback>
                <p:oleObj name="" r:id="rId1" imgW="10287000" imgH="6858000" progId="PhotoSuite.Image">
                  <p:embed/>
                  <p:pic>
                    <p:nvPicPr>
                      <p:cNvPr id="0" name="图片 3100"/>
                      <p:cNvPicPr/>
                      <p:nvPr/>
                    </p:nvPicPr>
                    <p:blipFill>
                      <a:blip r:embed="rId2"/>
                      <a:stretch>
                        <a:fillRect/>
                      </a:stretch>
                    </p:blipFill>
                    <p:spPr>
                      <a:xfrm>
                        <a:off x="857250" y="1357313"/>
                        <a:ext cx="7715250" cy="4064000"/>
                      </a:xfrm>
                      <a:prstGeom prst="rect">
                        <a:avLst/>
                      </a:prstGeom>
                      <a:noFill/>
                      <a:ln w="38100">
                        <a:noFill/>
                        <a:miter/>
                      </a:ln>
                    </p:spPr>
                  </p:pic>
                </p:oleObj>
              </mc:Fallback>
            </mc:AlternateContent>
          </a:graphicData>
        </a:graphic>
      </p:graphicFrame>
      <p:sp>
        <p:nvSpPr>
          <p:cNvPr id="23555" name="文本框 1"/>
          <p:cNvSpPr txBox="1"/>
          <p:nvPr/>
        </p:nvSpPr>
        <p:spPr>
          <a:xfrm>
            <a:off x="500063" y="142875"/>
            <a:ext cx="7488237" cy="1114425"/>
          </a:xfrm>
          <a:prstGeom prst="rect">
            <a:avLst/>
          </a:prstGeom>
          <a:noFill/>
          <a:ln w="9525">
            <a:noFill/>
          </a:ln>
        </p:spPr>
        <p:txBody>
          <a:bodyPr>
            <a:spAutoFit/>
          </a:bodyPr>
          <a:p>
            <a:pPr>
              <a:lnSpc>
                <a:spcPct val="150000"/>
              </a:lnSpc>
            </a:pPr>
            <a:r>
              <a:rPr lang="zh-CN" altLang="en-US" sz="2400" dirty="0">
                <a:latin typeface="黑体" panose="02010609060101010101" pitchFamily="49" charset="-122"/>
                <a:ea typeface="黑体" panose="02010609060101010101" pitchFamily="49" charset="-122"/>
              </a:rPr>
              <a:t>窗函数截断的过程实现将不可用的滤波脉冲响应变为可用的脉冲响应。但在频域中出现了伴随的副作用。</a:t>
            </a:r>
            <a:endParaRPr lang="zh-CN" altLang="en-US" sz="2400" dirty="0">
              <a:latin typeface="黑体" panose="02010609060101010101" pitchFamily="49" charset="-122"/>
              <a:ea typeface="黑体" panose="02010609060101010101" pitchFamily="49" charset="-122"/>
            </a:endParaRPr>
          </a:p>
        </p:txBody>
      </p:sp>
      <p:sp>
        <p:nvSpPr>
          <p:cNvPr id="23556" name="文本框 2"/>
          <p:cNvSpPr txBox="1"/>
          <p:nvPr/>
        </p:nvSpPr>
        <p:spPr>
          <a:xfrm>
            <a:off x="1143000" y="5572125"/>
            <a:ext cx="7491413" cy="1114425"/>
          </a:xfrm>
          <a:prstGeom prst="rect">
            <a:avLst/>
          </a:prstGeom>
          <a:noFill/>
          <a:ln w="9525">
            <a:noFill/>
          </a:ln>
        </p:spPr>
        <p:txBody>
          <a:bodyPr>
            <a:spAutoFit/>
          </a:bodyPr>
          <a:p>
            <a:pPr>
              <a:lnSpc>
                <a:spcPct val="150000"/>
              </a:lnSpc>
            </a:pPr>
            <a:r>
              <a:rPr lang="zh-CN" altLang="en-US" sz="2400" dirty="0">
                <a:latin typeface="黑体" panose="02010609060101010101" pitchFamily="49" charset="-122"/>
                <a:ea typeface="黑体" panose="02010609060101010101" pitchFamily="49" charset="-122"/>
              </a:rPr>
              <a:t>左图为理想低通滤波器的脉冲响应</a:t>
            </a:r>
            <a:endParaRPr lang="en-US" altLang="zh-CN" sz="2400" dirty="0">
              <a:latin typeface="黑体" panose="02010609060101010101" pitchFamily="49" charset="-122"/>
              <a:ea typeface="黑体" panose="02010609060101010101" pitchFamily="49" charset="-122"/>
            </a:endParaRPr>
          </a:p>
          <a:p>
            <a:pPr>
              <a:lnSpc>
                <a:spcPct val="150000"/>
              </a:lnSpc>
            </a:pPr>
            <a:r>
              <a:rPr lang="zh-CN" altLang="en-US" sz="2400" dirty="0">
                <a:latin typeface="黑体" panose="02010609060101010101" pitchFamily="49" charset="-122"/>
                <a:ea typeface="黑体" panose="02010609060101010101" pitchFamily="49" charset="-122"/>
              </a:rPr>
              <a:t>右图为理想低通滤波器的形状</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4578" name="Object 5"/>
          <p:cNvGraphicFramePr>
            <a:graphicFrameLocks noChangeAspect="1"/>
          </p:cNvGraphicFramePr>
          <p:nvPr/>
        </p:nvGraphicFramePr>
        <p:xfrm>
          <a:off x="714375" y="500063"/>
          <a:ext cx="7572375" cy="4500562"/>
        </p:xfrm>
        <a:graphic>
          <a:graphicData uri="http://schemas.openxmlformats.org/presentationml/2006/ole">
            <mc:AlternateContent xmlns:mc="http://schemas.openxmlformats.org/markup-compatibility/2006">
              <mc:Choice xmlns:v="urn:schemas-microsoft-com:vml" Requires="v">
                <p:oleObj spid="_x0000_s3102" name="" r:id="rId1" imgW="10287000" imgH="6858000" progId="PhotoSuite.Image">
                  <p:embed/>
                </p:oleObj>
              </mc:Choice>
              <mc:Fallback>
                <p:oleObj name="" r:id="rId1" imgW="10287000" imgH="6858000" progId="PhotoSuite.Image">
                  <p:embed/>
                  <p:pic>
                    <p:nvPicPr>
                      <p:cNvPr id="0" name="图片 3101"/>
                      <p:cNvPicPr/>
                      <p:nvPr/>
                    </p:nvPicPr>
                    <p:blipFill>
                      <a:blip r:embed="rId2"/>
                      <a:stretch>
                        <a:fillRect/>
                      </a:stretch>
                    </p:blipFill>
                    <p:spPr>
                      <a:xfrm>
                        <a:off x="714375" y="500063"/>
                        <a:ext cx="7572375" cy="4500562"/>
                      </a:xfrm>
                      <a:prstGeom prst="rect">
                        <a:avLst/>
                      </a:prstGeom>
                      <a:noFill/>
                      <a:ln w="38100">
                        <a:noFill/>
                        <a:miter/>
                      </a:ln>
                    </p:spPr>
                  </p:pic>
                </p:oleObj>
              </mc:Fallback>
            </mc:AlternateContent>
          </a:graphicData>
        </a:graphic>
      </p:graphicFrame>
      <p:sp>
        <p:nvSpPr>
          <p:cNvPr id="24579" name="文本框 1"/>
          <p:cNvSpPr txBox="1"/>
          <p:nvPr/>
        </p:nvSpPr>
        <p:spPr>
          <a:xfrm>
            <a:off x="1357313" y="5357813"/>
            <a:ext cx="5976937" cy="1114425"/>
          </a:xfrm>
          <a:prstGeom prst="rect">
            <a:avLst/>
          </a:prstGeom>
          <a:noFill/>
          <a:ln w="9525">
            <a:noFill/>
          </a:ln>
        </p:spPr>
        <p:txBody>
          <a:bodyPr>
            <a:spAutoFit/>
          </a:bodyPr>
          <a:p>
            <a:pPr>
              <a:lnSpc>
                <a:spcPct val="150000"/>
              </a:lnSpc>
            </a:pPr>
            <a:r>
              <a:rPr lang="zh-CN" altLang="en-US" sz="2400" dirty="0">
                <a:latin typeface="黑体" panose="02010609060101010101" pitchFamily="49" charset="-122"/>
                <a:ea typeface="黑体" panose="02010609060101010101" pitchFamily="49" charset="-122"/>
              </a:rPr>
              <a:t>左图为时域矩形窗</a:t>
            </a:r>
            <a:endParaRPr lang="en-US" altLang="zh-CN" sz="2400" dirty="0">
              <a:latin typeface="黑体" panose="02010609060101010101" pitchFamily="49" charset="-122"/>
              <a:ea typeface="黑体" panose="02010609060101010101" pitchFamily="49" charset="-122"/>
            </a:endParaRPr>
          </a:p>
          <a:p>
            <a:pPr>
              <a:lnSpc>
                <a:spcPct val="150000"/>
              </a:lnSpc>
            </a:pPr>
            <a:r>
              <a:rPr lang="zh-CN" altLang="en-US" sz="2400" dirty="0">
                <a:latin typeface="黑体" panose="02010609060101010101" pitchFamily="49" charset="-122"/>
                <a:ea typeface="黑体" panose="02010609060101010101" pitchFamily="49" charset="-122"/>
              </a:rPr>
              <a:t>右图为矩形窗的幅度响应</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02" name="Picture 8" descr="&#10;09-18c.jpg                                                     00000039_x000C_Hella-SYSTEM                   B5EA528F:"/>
          <p:cNvPicPr>
            <a:picLocks noChangeAspect="1"/>
          </p:cNvPicPr>
          <p:nvPr/>
        </p:nvPicPr>
        <p:blipFill>
          <a:blip r:embed="rId1"/>
          <a:stretch>
            <a:fillRect/>
          </a:stretch>
        </p:blipFill>
        <p:spPr>
          <a:xfrm>
            <a:off x="417513" y="771525"/>
            <a:ext cx="8231187" cy="5487988"/>
          </a:xfrm>
          <a:prstGeom prst="rect">
            <a:avLst/>
          </a:prstGeom>
          <a:noFill/>
          <a:ln w="9525">
            <a:noFill/>
          </a:ln>
        </p:spPr>
      </p:pic>
      <p:sp>
        <p:nvSpPr>
          <p:cNvPr id="2" name="文本框 1"/>
          <p:cNvSpPr txBox="1"/>
          <p:nvPr/>
        </p:nvSpPr>
        <p:spPr>
          <a:xfrm>
            <a:off x="1285875" y="5429250"/>
            <a:ext cx="7488238" cy="1200150"/>
          </a:xfrm>
          <a:prstGeom prst="rect">
            <a:avLst/>
          </a:prstGeom>
          <a:noFill/>
        </p:spPr>
        <p:txBody>
          <a:bodyPr>
            <a:spAutoFit/>
          </a:bodyPr>
          <a:lstStyle/>
          <a:p>
            <a:pPr marR="0" defTabSz="914400">
              <a:lnSpc>
                <a:spcPct val="150000"/>
              </a:lnSpc>
              <a:buClrTx/>
              <a:buSzTx/>
              <a:buFontTx/>
              <a:buNone/>
              <a:defRPr/>
            </a:pPr>
            <a:r>
              <a:rPr kumimoji="0" lang="zh-CN" altLang="en-US" sz="2400" kern="1200" cap="none" spc="0" normalizeH="0" baseline="0" noProof="0" dirty="0">
                <a:latin typeface="+mn-ea"/>
                <a:ea typeface="+mn-ea"/>
                <a:cs typeface="+mn-cs"/>
              </a:rPr>
              <a:t>左图为窗函数截断后非理想低通滤波器的脉冲响应</a:t>
            </a:r>
            <a:endParaRPr kumimoji="0" lang="en-US" altLang="zh-CN" sz="2400" kern="1200" cap="none" spc="0" normalizeH="0" baseline="0" noProof="0" dirty="0">
              <a:latin typeface="+mn-ea"/>
              <a:ea typeface="+mn-ea"/>
              <a:cs typeface="+mn-cs"/>
            </a:endParaRPr>
          </a:p>
          <a:p>
            <a:pPr marR="0" defTabSz="914400">
              <a:lnSpc>
                <a:spcPct val="150000"/>
              </a:lnSpc>
              <a:buClrTx/>
              <a:buSzTx/>
              <a:buFontTx/>
              <a:buNone/>
              <a:defRPr/>
            </a:pPr>
            <a:r>
              <a:rPr kumimoji="0" lang="zh-CN" altLang="en-US" sz="2400" kern="1200" cap="none" spc="0" normalizeH="0" baseline="0" noProof="0" dirty="0">
                <a:latin typeface="+mn-ea"/>
                <a:ea typeface="+mn-ea"/>
                <a:cs typeface="+mn-cs"/>
              </a:rPr>
              <a:t>右图为非理想低通滤波器的形状</a:t>
            </a:r>
            <a:endParaRPr kumimoji="0" lang="zh-CN" altLang="en-US" sz="2400" kern="1200" cap="none" spc="0" normalizeH="0" baseline="0" noProof="0" dirty="0">
              <a:latin typeface="+mn-ea"/>
              <a:ea typeface="+mn-ea"/>
              <a:cs typeface="+mn-cs"/>
            </a:endParaRPr>
          </a:p>
        </p:txBody>
      </p:sp>
      <p:sp>
        <p:nvSpPr>
          <p:cNvPr id="3" name="文本框 2"/>
          <p:cNvSpPr txBox="1"/>
          <p:nvPr/>
        </p:nvSpPr>
        <p:spPr>
          <a:xfrm>
            <a:off x="500063" y="214313"/>
            <a:ext cx="7777163" cy="1114425"/>
          </a:xfrm>
          <a:prstGeom prst="rect">
            <a:avLst/>
          </a:prstGeom>
          <a:noFill/>
        </p:spPr>
        <p:txBody>
          <a:bodyPr>
            <a:spAutoFit/>
          </a:bodyPr>
          <a:lstStyle/>
          <a:p>
            <a:pPr marR="0" defTabSz="914400">
              <a:lnSpc>
                <a:spcPct val="150000"/>
              </a:lnSpc>
              <a:buClrTx/>
              <a:buSzTx/>
              <a:buFontTx/>
              <a:buNone/>
              <a:defRPr/>
            </a:pPr>
            <a:r>
              <a:rPr kumimoji="0" lang="zh-CN" altLang="en-US" sz="2400" kern="1200" cap="none" spc="0" normalizeH="0" baseline="0" noProof="0" dirty="0">
                <a:solidFill>
                  <a:srgbClr val="FF0000"/>
                </a:solidFill>
                <a:latin typeface="+mn-ea"/>
                <a:ea typeface="+mn-ea"/>
                <a:cs typeface="+mn-cs"/>
              </a:rPr>
              <a:t>问题：</a:t>
            </a:r>
            <a:r>
              <a:rPr kumimoji="0" lang="zh-CN" altLang="en-US" sz="2400" kern="1200" cap="none" spc="0" normalizeH="0" baseline="0" noProof="0" dirty="0">
                <a:latin typeface="+mn-ea"/>
                <a:ea typeface="+mn-ea"/>
                <a:cs typeface="+mn-cs"/>
              </a:rPr>
              <a:t>右图所示，最大旁瓣的增益约为通带增益的</a:t>
            </a:r>
            <a:r>
              <a:rPr kumimoji="0" lang="en-US" altLang="zh-CN" sz="2400" kern="1200" cap="none" spc="0" normalizeH="0" baseline="0" noProof="0" dirty="0">
                <a:latin typeface="+mn-ea"/>
                <a:ea typeface="+mn-ea"/>
                <a:cs typeface="+mn-cs"/>
              </a:rPr>
              <a:t>10%</a:t>
            </a:r>
            <a:r>
              <a:rPr kumimoji="0" lang="zh-CN" altLang="en-US" sz="2400" kern="1200" cap="none" spc="0" normalizeH="0" baseline="0" noProof="0" dirty="0">
                <a:latin typeface="+mn-ea"/>
                <a:ea typeface="+mn-ea"/>
                <a:cs typeface="+mn-cs"/>
              </a:rPr>
              <a:t>，对于大多数应用来讲，这个值太大，不能接受</a:t>
            </a:r>
            <a:endParaRPr kumimoji="0" lang="zh-CN" altLang="en-US" sz="2400" kern="1200" cap="none" spc="0" normalizeH="0" baseline="0" noProof="0" dirty="0">
              <a:latin typeface="+mn-ea"/>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5602"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03" name="" r:id="rId1" imgW="10287000" imgH="6858000" progId="PhotoSuite.Image">
                  <p:embed/>
                </p:oleObj>
              </mc:Choice>
              <mc:Fallback>
                <p:oleObj name="" r:id="rId1" imgW="10287000" imgH="6858000" progId="PhotoSuite.Image">
                  <p:embed/>
                  <p:pic>
                    <p:nvPicPr>
                      <p:cNvPr id="0" name="图片 3102"/>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25603" name="文本框 1"/>
          <p:cNvSpPr txBox="1"/>
          <p:nvPr/>
        </p:nvSpPr>
        <p:spPr>
          <a:xfrm>
            <a:off x="3419475" y="5373688"/>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矩形窗脉冲响应</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627" name="Group 5"/>
          <p:cNvGrpSpPr/>
          <p:nvPr/>
        </p:nvGrpSpPr>
        <p:grpSpPr>
          <a:xfrm>
            <a:off x="1524000" y="1397000"/>
            <a:ext cx="6096000" cy="4064000"/>
            <a:chOff x="960" y="880"/>
            <a:chExt cx="3840" cy="2560"/>
          </a:xfrm>
        </p:grpSpPr>
        <p:graphicFrame>
          <p:nvGraphicFramePr>
            <p:cNvPr id="26626" name="Object 6"/>
            <p:cNvGraphicFramePr>
              <a:graphicFrameLocks noChangeAspect="1"/>
            </p:cNvGraphicFramePr>
            <p:nvPr/>
          </p:nvGraphicFramePr>
          <p:xfrm>
            <a:off x="960" y="880"/>
            <a:ext cx="3840" cy="2560"/>
          </p:xfrm>
          <a:graphic>
            <a:graphicData uri="http://schemas.openxmlformats.org/presentationml/2006/ole">
              <mc:AlternateContent xmlns:mc="http://schemas.openxmlformats.org/markup-compatibility/2006">
                <mc:Choice xmlns:v="urn:schemas-microsoft-com:vml" Requires="v">
                  <p:oleObj spid="_x0000_s3111" name="" r:id="rId1" imgW="10287000" imgH="6858000" progId="PhotoSuite.Image">
                    <p:embed/>
                  </p:oleObj>
                </mc:Choice>
                <mc:Fallback>
                  <p:oleObj name="" r:id="rId1" imgW="10287000" imgH="6858000" progId="PhotoSuite.Image">
                    <p:embed/>
                    <p:pic>
                      <p:nvPicPr>
                        <p:cNvPr id="0" name="图片 3110"/>
                        <p:cNvPicPr/>
                        <p:nvPr/>
                      </p:nvPicPr>
                      <p:blipFill>
                        <a:blip r:embed="rId2"/>
                        <a:stretch>
                          <a:fillRect/>
                        </a:stretch>
                      </p:blipFill>
                      <p:spPr>
                        <a:xfrm>
                          <a:off x="960" y="880"/>
                          <a:ext cx="3840" cy="2560"/>
                        </a:xfrm>
                        <a:prstGeom prst="rect">
                          <a:avLst/>
                        </a:prstGeom>
                        <a:noFill/>
                        <a:ln w="38100">
                          <a:noFill/>
                          <a:miter/>
                        </a:ln>
                      </p:spPr>
                    </p:pic>
                  </p:oleObj>
                </mc:Fallback>
              </mc:AlternateContent>
            </a:graphicData>
          </a:graphic>
        </p:graphicFrame>
        <p:sp>
          <p:nvSpPr>
            <p:cNvPr id="26629" name="Rectangle 7"/>
            <p:cNvSpPr/>
            <p:nvPr/>
          </p:nvSpPr>
          <p:spPr>
            <a:xfrm>
              <a:off x="1680" y="3312"/>
              <a:ext cx="2736" cy="48"/>
            </a:xfrm>
            <a:prstGeom prst="rect">
              <a:avLst/>
            </a:prstGeom>
            <a:solidFill>
              <a:schemeClr val="bg1"/>
            </a:solidFill>
            <a:ln w="9525">
              <a:noFill/>
            </a:ln>
          </p:spPr>
          <p:txBody>
            <a:bodyPr wrap="none" anchor="ctr" anchorCtr="0"/>
            <a:p>
              <a:endParaRPr lang="zh-CN" altLang="en-US" dirty="0">
                <a:latin typeface="Arial" panose="020B0604020202020204" pitchFamily="34" charset="0"/>
              </a:endParaRPr>
            </a:p>
          </p:txBody>
        </p:sp>
      </p:grpSp>
      <p:sp>
        <p:nvSpPr>
          <p:cNvPr id="26628" name="文本框 1"/>
          <p:cNvSpPr txBox="1"/>
          <p:nvPr/>
        </p:nvSpPr>
        <p:spPr>
          <a:xfrm>
            <a:off x="3214688" y="5429250"/>
            <a:ext cx="4114800" cy="461963"/>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矩形窗幅频响应</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7651" name="Group 5"/>
          <p:cNvGrpSpPr/>
          <p:nvPr/>
        </p:nvGrpSpPr>
        <p:grpSpPr>
          <a:xfrm>
            <a:off x="1524000" y="1397000"/>
            <a:ext cx="6096000" cy="4064000"/>
            <a:chOff x="960" y="880"/>
            <a:chExt cx="3840" cy="2560"/>
          </a:xfrm>
        </p:grpSpPr>
        <p:graphicFrame>
          <p:nvGraphicFramePr>
            <p:cNvPr id="27650" name="Object 6"/>
            <p:cNvGraphicFramePr>
              <a:graphicFrameLocks noChangeAspect="1"/>
            </p:cNvGraphicFramePr>
            <p:nvPr/>
          </p:nvGraphicFramePr>
          <p:xfrm>
            <a:off x="960" y="880"/>
            <a:ext cx="3840" cy="2560"/>
          </p:xfrm>
          <a:graphic>
            <a:graphicData uri="http://schemas.openxmlformats.org/presentationml/2006/ole">
              <mc:AlternateContent xmlns:mc="http://schemas.openxmlformats.org/markup-compatibility/2006">
                <mc:Choice xmlns:v="urn:schemas-microsoft-com:vml" Requires="v">
                  <p:oleObj spid="_x0000_s3112" name="" r:id="rId1" imgW="10287000" imgH="6858000" progId="PhotoSuite.Image">
                    <p:embed/>
                  </p:oleObj>
                </mc:Choice>
                <mc:Fallback>
                  <p:oleObj name="" r:id="rId1" imgW="10287000" imgH="6858000" progId="PhotoSuite.Image">
                    <p:embed/>
                    <p:pic>
                      <p:nvPicPr>
                        <p:cNvPr id="0" name="图片 3111"/>
                        <p:cNvPicPr/>
                        <p:nvPr/>
                      </p:nvPicPr>
                      <p:blipFill>
                        <a:blip r:embed="rId2"/>
                        <a:stretch>
                          <a:fillRect/>
                        </a:stretch>
                      </p:blipFill>
                      <p:spPr>
                        <a:xfrm>
                          <a:off x="960" y="880"/>
                          <a:ext cx="3840" cy="2560"/>
                        </a:xfrm>
                        <a:prstGeom prst="rect">
                          <a:avLst/>
                        </a:prstGeom>
                        <a:noFill/>
                        <a:ln w="38100">
                          <a:noFill/>
                          <a:miter/>
                        </a:ln>
                      </p:spPr>
                    </p:pic>
                  </p:oleObj>
                </mc:Fallback>
              </mc:AlternateContent>
            </a:graphicData>
          </a:graphic>
        </p:graphicFrame>
        <p:sp>
          <p:nvSpPr>
            <p:cNvPr id="27653" name="Rectangle 7"/>
            <p:cNvSpPr/>
            <p:nvPr/>
          </p:nvSpPr>
          <p:spPr>
            <a:xfrm>
              <a:off x="1728" y="3312"/>
              <a:ext cx="2784" cy="48"/>
            </a:xfrm>
            <a:prstGeom prst="rect">
              <a:avLst/>
            </a:prstGeom>
            <a:solidFill>
              <a:schemeClr val="bg1"/>
            </a:solidFill>
            <a:ln w="9525">
              <a:noFill/>
            </a:ln>
          </p:spPr>
          <p:txBody>
            <a:bodyPr wrap="none" anchor="ctr" anchorCtr="0"/>
            <a:p>
              <a:endParaRPr lang="zh-CN" altLang="en-US" dirty="0">
                <a:latin typeface="Arial" panose="020B0604020202020204" pitchFamily="34" charset="0"/>
              </a:endParaRPr>
            </a:p>
          </p:txBody>
        </p:sp>
      </p:grpSp>
      <p:sp>
        <p:nvSpPr>
          <p:cNvPr id="27652" name="文本框 1"/>
          <p:cNvSpPr txBox="1"/>
          <p:nvPr/>
        </p:nvSpPr>
        <p:spPr>
          <a:xfrm>
            <a:off x="2843213" y="5229225"/>
            <a:ext cx="4032250" cy="461963"/>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矩形窗得到的滤波器形状</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8674"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13" name="" r:id="rId1" imgW="10287000" imgH="6858000" progId="PhotoSuite.Image">
                  <p:embed/>
                </p:oleObj>
              </mc:Choice>
              <mc:Fallback>
                <p:oleObj name="" r:id="rId1" imgW="10287000" imgH="6858000" progId="PhotoSuite.Image">
                  <p:embed/>
                  <p:pic>
                    <p:nvPicPr>
                      <p:cNvPr id="0" name="图片 3112"/>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28675" name="文本框 5"/>
          <p:cNvSpPr txBox="1"/>
          <p:nvPr/>
        </p:nvSpPr>
        <p:spPr>
          <a:xfrm>
            <a:off x="3419475" y="5373688"/>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汉宁窗脉冲响应</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0" name="Rectangle 2"/>
          <p:cNvSpPr>
            <a:spLocks noGrp="1"/>
          </p:cNvSpPr>
          <p:nvPr>
            <p:ph type="title"/>
          </p:nvPr>
        </p:nvSpPr>
        <p:spPr>
          <a:xfrm>
            <a:off x="457200" y="503238"/>
            <a:ext cx="8229600" cy="685800"/>
          </a:xfrm>
        </p:spPr>
        <p:txBody>
          <a:bodyPr vert="horz" wrap="square" lIns="91440" tIns="45720" rIns="91440" bIns="45720" anchor="ctr" anchorCtr="0"/>
          <a:p>
            <a:r>
              <a:rPr lang="en-US" altLang="zh-CN" sz="2800" b="1" dirty="0">
                <a:solidFill>
                  <a:srgbClr val="FF0000"/>
                </a:solidFill>
                <a:latin typeface="Tahoma" panose="020B0604030504040204" pitchFamily="34" charset="0"/>
              </a:rPr>
              <a:t>8.1  </a:t>
            </a:r>
            <a:r>
              <a:rPr lang="zh-CN" altLang="en-US" sz="2800" b="1" dirty="0">
                <a:solidFill>
                  <a:srgbClr val="FF0000"/>
                </a:solidFill>
                <a:latin typeface="Tahoma" panose="020B0604030504040204" pitchFamily="34" charset="0"/>
              </a:rPr>
              <a:t>有限脉冲响应滤波器基础</a:t>
            </a:r>
            <a:br>
              <a:rPr lang="zh-CN" altLang="en-US" sz="2800" b="1" dirty="0">
                <a:solidFill>
                  <a:srgbClr val="FF0000"/>
                </a:solidFill>
                <a:latin typeface="Tahoma" panose="020B0604030504040204" pitchFamily="34" charset="0"/>
              </a:rPr>
            </a:br>
            <a:endParaRPr lang="en-US" altLang="zh-CN" sz="2800" b="1" dirty="0">
              <a:solidFill>
                <a:srgbClr val="FF0000"/>
              </a:solidFill>
              <a:latin typeface="Tahoma" panose="020B0604030504040204" pitchFamily="34" charset="0"/>
            </a:endParaRPr>
          </a:p>
        </p:txBody>
      </p:sp>
      <p:sp>
        <p:nvSpPr>
          <p:cNvPr id="1031" name="Rectangle 3"/>
          <p:cNvSpPr>
            <a:spLocks noGrp="1"/>
          </p:cNvSpPr>
          <p:nvPr>
            <p:ph idx="1"/>
          </p:nvPr>
        </p:nvSpPr>
        <p:spPr>
          <a:xfrm>
            <a:off x="125413" y="1125538"/>
            <a:ext cx="8893175" cy="5732462"/>
          </a:xfrm>
        </p:spPr>
        <p:txBody>
          <a:bodyPr vert="horz" wrap="square" lIns="91440" tIns="45720" rIns="91440" bIns="45720" anchor="t" anchorCtr="0"/>
          <a:p>
            <a:pPr>
              <a:lnSpc>
                <a:spcPct val="150000"/>
              </a:lnSpc>
              <a:buNone/>
            </a:pPr>
            <a:r>
              <a:rPr lang="zh-CN" altLang="en-US" sz="2400" dirty="0">
                <a:solidFill>
                  <a:srgbClr val="FF0000"/>
                </a:solidFill>
                <a:latin typeface="Tahoma" panose="020B0604030504040204" pitchFamily="34" charset="0"/>
              </a:rPr>
              <a:t>有限脉冲滤波器（</a:t>
            </a:r>
            <a:r>
              <a:rPr lang="en-US" altLang="zh-CN" sz="2400" dirty="0">
                <a:solidFill>
                  <a:srgbClr val="FF0000"/>
                </a:solidFill>
                <a:latin typeface="Tahoma" panose="020B0604030504040204" pitchFamily="34" charset="0"/>
              </a:rPr>
              <a:t>FIR</a:t>
            </a:r>
            <a:r>
              <a:rPr lang="zh-CN" altLang="en-US" sz="2400" dirty="0">
                <a:solidFill>
                  <a:srgbClr val="FF0000"/>
                </a:solidFill>
                <a:latin typeface="Tahoma" panose="020B0604030504040204" pitchFamily="34" charset="0"/>
              </a:rPr>
              <a:t>）</a:t>
            </a:r>
            <a:r>
              <a:rPr lang="en-US" altLang="zh-CN" sz="2400" dirty="0">
                <a:latin typeface="Tahoma" panose="020B0604030504040204" pitchFamily="34" charset="0"/>
              </a:rPr>
              <a:t>:     (</a:t>
            </a:r>
            <a:r>
              <a:rPr lang="zh-CN" altLang="en-US" sz="2400" dirty="0">
                <a:latin typeface="Tahoma" panose="020B0604030504040204" pitchFamily="34" charset="0"/>
              </a:rPr>
              <a:t>非递归滤波器</a:t>
            </a:r>
            <a:r>
              <a:rPr lang="en-US" altLang="zh-CN" sz="2400" dirty="0">
                <a:latin typeface="Tahoma" panose="020B0604030504040204" pitchFamily="34" charset="0"/>
              </a:rPr>
              <a:t>)</a:t>
            </a:r>
            <a:endParaRPr lang="en-US" altLang="zh-CN" sz="2400" dirty="0">
              <a:latin typeface="Tahoma" panose="020B0604030504040204" pitchFamily="34" charset="0"/>
            </a:endParaRPr>
          </a:p>
          <a:p>
            <a:pPr>
              <a:lnSpc>
                <a:spcPct val="150000"/>
              </a:lnSpc>
              <a:buNone/>
            </a:pPr>
            <a:r>
              <a:rPr lang="zh-CN" altLang="en-US" sz="2400" dirty="0">
                <a:latin typeface="Tahoma" panose="020B0604030504040204" pitchFamily="34" charset="0"/>
              </a:rPr>
              <a:t>滤波器的输出只与现在和过去的输入有关</a:t>
            </a:r>
            <a:r>
              <a:rPr lang="en-US" altLang="zh-CN" sz="2400" dirty="0">
                <a:latin typeface="Tahoma" panose="020B0604030504040204" pitchFamily="34" charset="0"/>
              </a:rPr>
              <a:t>,</a:t>
            </a:r>
            <a:r>
              <a:rPr lang="zh-CN" altLang="en-US" sz="2400" dirty="0">
                <a:latin typeface="Tahoma" panose="020B0604030504040204" pitchFamily="34" charset="0"/>
              </a:rPr>
              <a:t>跟过去的输出无关。</a:t>
            </a:r>
            <a:endParaRPr lang="en-US" altLang="zh-CN" sz="2400" dirty="0">
              <a:latin typeface="Tahoma" panose="020B0604030504040204" pitchFamily="34" charset="0"/>
            </a:endParaRPr>
          </a:p>
          <a:p>
            <a:pPr>
              <a:lnSpc>
                <a:spcPct val="150000"/>
              </a:lnSpc>
              <a:buNone/>
            </a:pPr>
            <a:r>
              <a:rPr lang="en-US" altLang="zh-CN" sz="2400" dirty="0">
                <a:latin typeface="Tahoma" panose="020B0604030504040204" pitchFamily="34" charset="0"/>
              </a:rPr>
              <a:t>(</a:t>
            </a:r>
            <a:r>
              <a:rPr lang="zh-CN" altLang="en-US" sz="2400" dirty="0">
                <a:latin typeface="Tahoma" panose="020B0604030504040204" pitchFamily="34" charset="0"/>
              </a:rPr>
              <a:t>它总是在有限长个非 </a:t>
            </a:r>
            <a:r>
              <a:rPr lang="en-US" altLang="zh-CN" sz="2400" dirty="0">
                <a:latin typeface="Tahoma" panose="020B0604030504040204" pitchFamily="34" charset="0"/>
              </a:rPr>
              <a:t>0 </a:t>
            </a:r>
            <a:r>
              <a:rPr lang="zh-CN" altLang="en-US" sz="2400" dirty="0">
                <a:latin typeface="Tahoma" panose="020B0604030504040204" pitchFamily="34" charset="0"/>
              </a:rPr>
              <a:t>采样值后，输出为 </a:t>
            </a:r>
            <a:r>
              <a:rPr lang="en-US" altLang="zh-CN" sz="2400" dirty="0">
                <a:latin typeface="Tahoma" panose="020B0604030504040204" pitchFamily="34" charset="0"/>
              </a:rPr>
              <a:t>0 </a:t>
            </a:r>
            <a:r>
              <a:rPr lang="zh-CN" altLang="en-US" sz="2400" dirty="0">
                <a:latin typeface="Tahoma" panose="020B0604030504040204" pitchFamily="34" charset="0"/>
              </a:rPr>
              <a:t>，脉冲响应为有</a:t>
            </a:r>
            <a:endParaRPr lang="en-US" altLang="zh-CN" sz="2400" dirty="0">
              <a:latin typeface="Tahoma" panose="020B0604030504040204" pitchFamily="34" charset="0"/>
            </a:endParaRPr>
          </a:p>
          <a:p>
            <a:pPr>
              <a:lnSpc>
                <a:spcPct val="150000"/>
              </a:lnSpc>
              <a:buNone/>
            </a:pPr>
            <a:r>
              <a:rPr lang="zh-CN" altLang="en-US" sz="2400" dirty="0">
                <a:latin typeface="Tahoma" panose="020B0604030504040204" pitchFamily="34" charset="0"/>
              </a:rPr>
              <a:t>限项</a:t>
            </a:r>
            <a:r>
              <a:rPr lang="en-US" altLang="zh-CN" sz="2400" dirty="0">
                <a:latin typeface="Tahoma" panose="020B0604030504040204" pitchFamily="34" charset="0"/>
              </a:rPr>
              <a:t>)</a:t>
            </a:r>
            <a:endParaRPr lang="en-US" altLang="zh-CN" sz="2400" dirty="0">
              <a:latin typeface="Tahoma" panose="020B0604030504040204" pitchFamily="34" charset="0"/>
            </a:endParaRPr>
          </a:p>
          <a:p>
            <a:pPr>
              <a:lnSpc>
                <a:spcPct val="150000"/>
              </a:lnSpc>
              <a:buNone/>
            </a:pPr>
            <a:r>
              <a:rPr lang="zh-CN" altLang="en-US" sz="2400" dirty="0">
                <a:latin typeface="Tahoma" panose="020B0604030504040204" pitchFamily="34" charset="0"/>
              </a:rPr>
              <a:t>差分方程</a:t>
            </a:r>
            <a:r>
              <a:rPr lang="en-US" altLang="zh-CN" sz="2400" dirty="0">
                <a:latin typeface="Tahoma" panose="020B0604030504040204" pitchFamily="34" charset="0"/>
              </a:rPr>
              <a:t>:</a:t>
            </a:r>
            <a:endParaRPr lang="en-US" altLang="zh-CN" sz="2400" dirty="0">
              <a:latin typeface="Tahoma" panose="020B0604030504040204" pitchFamily="34" charset="0"/>
            </a:endParaRPr>
          </a:p>
          <a:p>
            <a:pPr>
              <a:lnSpc>
                <a:spcPct val="150000"/>
              </a:lnSpc>
              <a:buNone/>
            </a:pPr>
            <a:r>
              <a:rPr lang="zh-CN" altLang="en-US" sz="2400" dirty="0">
                <a:latin typeface="Tahoma" panose="020B0604030504040204" pitchFamily="34" charset="0"/>
              </a:rPr>
              <a:t>脉冲响应：      </a:t>
            </a:r>
            <a:endParaRPr lang="en-US" altLang="zh-CN" sz="2400" dirty="0">
              <a:latin typeface="Tahoma" panose="020B0604030504040204" pitchFamily="34" charset="0"/>
            </a:endParaRPr>
          </a:p>
          <a:p>
            <a:pPr>
              <a:lnSpc>
                <a:spcPct val="150000"/>
              </a:lnSpc>
              <a:buNone/>
            </a:pPr>
            <a:r>
              <a:rPr lang="zh-CN" altLang="en-US" sz="2400" dirty="0">
                <a:latin typeface="Tahoma" panose="020B0604030504040204" pitchFamily="34" charset="0"/>
              </a:rPr>
              <a:t>传输函数</a:t>
            </a:r>
            <a:r>
              <a:rPr lang="en-US" altLang="zh-CN" sz="2400" dirty="0">
                <a:latin typeface="Tahoma" panose="020B0604030504040204" pitchFamily="34" charset="0"/>
              </a:rPr>
              <a:t>:      </a:t>
            </a:r>
            <a:endParaRPr lang="en-US" altLang="zh-CN" sz="2400" baseline="30000" dirty="0">
              <a:latin typeface="Tahoma" panose="020B0604030504040204" pitchFamily="34" charset="0"/>
            </a:endParaRPr>
          </a:p>
          <a:p>
            <a:pPr>
              <a:lnSpc>
                <a:spcPct val="150000"/>
              </a:lnSpc>
              <a:buNone/>
            </a:pPr>
            <a:r>
              <a:rPr lang="zh-CN" altLang="en-US" sz="2400" dirty="0">
                <a:latin typeface="Tahoma" panose="020B0604030504040204" pitchFamily="34" charset="0"/>
              </a:rPr>
              <a:t>频率响应</a:t>
            </a:r>
            <a:r>
              <a:rPr lang="en-US" altLang="zh-CN" sz="2400" dirty="0">
                <a:latin typeface="Tahoma" panose="020B0604030504040204" pitchFamily="34" charset="0"/>
              </a:rPr>
              <a:t>:</a:t>
            </a:r>
            <a:endParaRPr lang="en-US" altLang="zh-CN" sz="2400" dirty="0">
              <a:latin typeface="Tahoma" panose="020B0604030504040204" pitchFamily="34" charset="0"/>
            </a:endParaRPr>
          </a:p>
        </p:txBody>
      </p:sp>
      <p:sp>
        <p:nvSpPr>
          <p:cNvPr id="1032" name="Rectangle 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026" name="Object 4"/>
          <p:cNvGraphicFramePr/>
          <p:nvPr/>
        </p:nvGraphicFramePr>
        <p:xfrm>
          <a:off x="2071688" y="3643313"/>
          <a:ext cx="5143500" cy="642937"/>
        </p:xfrm>
        <a:graphic>
          <a:graphicData uri="http://schemas.openxmlformats.org/presentationml/2006/ole">
            <mc:AlternateContent xmlns:mc="http://schemas.openxmlformats.org/markup-compatibility/2006">
              <mc:Choice xmlns:v="urn:schemas-microsoft-com:vml" Requires="v">
                <p:oleObj spid="_x0000_s3077" name="" r:id="rId1" imgW="2971800" imgH="368300" progId="Equation.DSMT4">
                  <p:embed/>
                </p:oleObj>
              </mc:Choice>
              <mc:Fallback>
                <p:oleObj name="" r:id="rId1" imgW="2971800" imgH="368300" progId="Equation.DSMT4">
                  <p:embed/>
                  <p:pic>
                    <p:nvPicPr>
                      <p:cNvPr id="0" name="图片 3076"/>
                      <p:cNvPicPr/>
                      <p:nvPr/>
                    </p:nvPicPr>
                    <p:blipFill>
                      <a:blip r:embed="rId2"/>
                      <a:stretch>
                        <a:fillRect/>
                      </a:stretch>
                    </p:blipFill>
                    <p:spPr>
                      <a:xfrm>
                        <a:off x="2071688" y="3643313"/>
                        <a:ext cx="5143500" cy="642937"/>
                      </a:xfrm>
                      <a:prstGeom prst="rect">
                        <a:avLst/>
                      </a:prstGeom>
                      <a:noFill/>
                      <a:ln w="38100">
                        <a:noFill/>
                        <a:miter/>
                      </a:ln>
                    </p:spPr>
                  </p:pic>
                </p:oleObj>
              </mc:Fallback>
            </mc:AlternateContent>
          </a:graphicData>
        </a:graphic>
      </p:graphicFrame>
      <p:sp>
        <p:nvSpPr>
          <p:cNvPr id="1033" name="Rectangle 7"/>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027" name="Object 6"/>
          <p:cNvGraphicFramePr/>
          <p:nvPr/>
        </p:nvGraphicFramePr>
        <p:xfrm>
          <a:off x="2143125" y="4429125"/>
          <a:ext cx="1597025" cy="571500"/>
        </p:xfrm>
        <a:graphic>
          <a:graphicData uri="http://schemas.openxmlformats.org/presentationml/2006/ole">
            <mc:AlternateContent xmlns:mc="http://schemas.openxmlformats.org/markup-compatibility/2006">
              <mc:Choice xmlns:v="urn:schemas-microsoft-com:vml" Requires="v">
                <p:oleObj spid="_x0000_s3078" name="" r:id="rId3" imgW="1041400" imgH="368300" progId="Equation.DSMT4">
                  <p:embed/>
                </p:oleObj>
              </mc:Choice>
              <mc:Fallback>
                <p:oleObj name="" r:id="rId3" imgW="1041400" imgH="368300" progId="Equation.DSMT4">
                  <p:embed/>
                  <p:pic>
                    <p:nvPicPr>
                      <p:cNvPr id="0" name="图片 3077"/>
                      <p:cNvPicPr/>
                      <p:nvPr/>
                    </p:nvPicPr>
                    <p:blipFill>
                      <a:blip r:embed="rId4"/>
                      <a:stretch>
                        <a:fillRect/>
                      </a:stretch>
                    </p:blipFill>
                    <p:spPr>
                      <a:xfrm>
                        <a:off x="2143125" y="4429125"/>
                        <a:ext cx="1597025" cy="571500"/>
                      </a:xfrm>
                      <a:prstGeom prst="rect">
                        <a:avLst/>
                      </a:prstGeom>
                      <a:noFill/>
                      <a:ln w="38100">
                        <a:noFill/>
                        <a:miter/>
                      </a:ln>
                    </p:spPr>
                  </p:pic>
                </p:oleObj>
              </mc:Fallback>
            </mc:AlternateContent>
          </a:graphicData>
        </a:graphic>
      </p:graphicFrame>
      <p:sp>
        <p:nvSpPr>
          <p:cNvPr id="1034"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028" name="Object 8"/>
          <p:cNvGraphicFramePr/>
          <p:nvPr/>
        </p:nvGraphicFramePr>
        <p:xfrm>
          <a:off x="2214563" y="5000625"/>
          <a:ext cx="1333500" cy="571500"/>
        </p:xfrm>
        <a:graphic>
          <a:graphicData uri="http://schemas.openxmlformats.org/presentationml/2006/ole">
            <mc:AlternateContent xmlns:mc="http://schemas.openxmlformats.org/markup-compatibility/2006">
              <mc:Choice xmlns:v="urn:schemas-microsoft-com:vml" Requires="v">
                <p:oleObj spid="_x0000_s3079" name="" r:id="rId5" imgW="862965" imgH="368300" progId="Equation.DSMT4">
                  <p:embed/>
                </p:oleObj>
              </mc:Choice>
              <mc:Fallback>
                <p:oleObj name="" r:id="rId5" imgW="862965" imgH="368300" progId="Equation.DSMT4">
                  <p:embed/>
                  <p:pic>
                    <p:nvPicPr>
                      <p:cNvPr id="0" name="图片 3078"/>
                      <p:cNvPicPr/>
                      <p:nvPr/>
                    </p:nvPicPr>
                    <p:blipFill>
                      <a:blip r:embed="rId6"/>
                      <a:stretch>
                        <a:fillRect/>
                      </a:stretch>
                    </p:blipFill>
                    <p:spPr>
                      <a:xfrm>
                        <a:off x="2214563" y="5000625"/>
                        <a:ext cx="1333500" cy="571500"/>
                      </a:xfrm>
                      <a:prstGeom prst="rect">
                        <a:avLst/>
                      </a:prstGeom>
                      <a:noFill/>
                      <a:ln w="38100">
                        <a:noFill/>
                        <a:miter/>
                      </a:ln>
                    </p:spPr>
                  </p:pic>
                </p:oleObj>
              </mc:Fallback>
            </mc:AlternateContent>
          </a:graphicData>
        </a:graphic>
      </p:graphicFrame>
      <p:sp>
        <p:nvSpPr>
          <p:cNvPr id="1035" name="Rectangle 11"/>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1029" name="Object 10"/>
          <p:cNvGraphicFramePr/>
          <p:nvPr/>
        </p:nvGraphicFramePr>
        <p:xfrm>
          <a:off x="2214563" y="5643563"/>
          <a:ext cx="1830387" cy="642937"/>
        </p:xfrm>
        <a:graphic>
          <a:graphicData uri="http://schemas.openxmlformats.org/presentationml/2006/ole">
            <mc:AlternateContent xmlns:mc="http://schemas.openxmlformats.org/markup-compatibility/2006">
              <mc:Choice xmlns:v="urn:schemas-microsoft-com:vml" Requires="v">
                <p:oleObj spid="_x0000_s3080" name="" r:id="rId7" imgW="1054100" imgH="368300" progId="Equation.DSMT4">
                  <p:embed/>
                </p:oleObj>
              </mc:Choice>
              <mc:Fallback>
                <p:oleObj name="" r:id="rId7" imgW="1054100" imgH="368300" progId="Equation.DSMT4">
                  <p:embed/>
                  <p:pic>
                    <p:nvPicPr>
                      <p:cNvPr id="0" name="图片 3079"/>
                      <p:cNvPicPr/>
                      <p:nvPr/>
                    </p:nvPicPr>
                    <p:blipFill>
                      <a:blip r:embed="rId8"/>
                      <a:stretch>
                        <a:fillRect/>
                      </a:stretch>
                    </p:blipFill>
                    <p:spPr>
                      <a:xfrm>
                        <a:off x="2214563" y="5643563"/>
                        <a:ext cx="1830387" cy="642937"/>
                      </a:xfrm>
                      <a:prstGeom prst="rect">
                        <a:avLst/>
                      </a:prstGeom>
                      <a:noFill/>
                      <a:ln w="38100">
                        <a:noFill/>
                        <a:miter/>
                      </a:ln>
                    </p:spPr>
                  </p:pic>
                </p:oleObj>
              </mc:Fallback>
            </mc:AlternateContent>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9698"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14" name="" r:id="rId1" imgW="10287000" imgH="6858000" progId="PhotoSuite.Image">
                  <p:embed/>
                </p:oleObj>
              </mc:Choice>
              <mc:Fallback>
                <p:oleObj name="" r:id="rId1" imgW="10287000" imgH="6858000" progId="PhotoSuite.Image">
                  <p:embed/>
                  <p:pic>
                    <p:nvPicPr>
                      <p:cNvPr id="0" name="图片 3113"/>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29699" name="文本框 5"/>
          <p:cNvSpPr txBox="1"/>
          <p:nvPr/>
        </p:nvSpPr>
        <p:spPr>
          <a:xfrm>
            <a:off x="3419475" y="5373688"/>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汉宁窗幅频响应</a:t>
            </a:r>
            <a:endParaRPr lang="zh-CN" altLang="en-US" sz="2400" dirty="0">
              <a:latin typeface="黑体" panose="02010609060101010101" pitchFamily="49" charset="-122"/>
              <a:ea typeface="黑体" panose="02010609060101010101" pitchFamily="49" charset="-122"/>
            </a:endParaRPr>
          </a:p>
        </p:txBody>
      </p:sp>
      <p:sp>
        <p:nvSpPr>
          <p:cNvPr id="29700" name="标题 6"/>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0723" name="Group 5"/>
          <p:cNvGrpSpPr/>
          <p:nvPr/>
        </p:nvGrpSpPr>
        <p:grpSpPr>
          <a:xfrm>
            <a:off x="1524000" y="1397000"/>
            <a:ext cx="6096000" cy="4064000"/>
            <a:chOff x="960" y="880"/>
            <a:chExt cx="3840" cy="2560"/>
          </a:xfrm>
        </p:grpSpPr>
        <p:graphicFrame>
          <p:nvGraphicFramePr>
            <p:cNvPr id="30722" name="Object 6"/>
            <p:cNvGraphicFramePr>
              <a:graphicFrameLocks noChangeAspect="1"/>
            </p:cNvGraphicFramePr>
            <p:nvPr/>
          </p:nvGraphicFramePr>
          <p:xfrm>
            <a:off x="960" y="880"/>
            <a:ext cx="3840" cy="2560"/>
          </p:xfrm>
          <a:graphic>
            <a:graphicData uri="http://schemas.openxmlformats.org/presentationml/2006/ole">
              <mc:AlternateContent xmlns:mc="http://schemas.openxmlformats.org/markup-compatibility/2006">
                <mc:Choice xmlns:v="urn:schemas-microsoft-com:vml" Requires="v">
                  <p:oleObj spid="_x0000_s3115" name="" r:id="rId1" imgW="10287000" imgH="6858000" progId="PhotoSuite.Image">
                    <p:embed/>
                  </p:oleObj>
                </mc:Choice>
                <mc:Fallback>
                  <p:oleObj name="" r:id="rId1" imgW="10287000" imgH="6858000" progId="PhotoSuite.Image">
                    <p:embed/>
                    <p:pic>
                      <p:nvPicPr>
                        <p:cNvPr id="0" name="图片 3114"/>
                        <p:cNvPicPr/>
                        <p:nvPr/>
                      </p:nvPicPr>
                      <p:blipFill>
                        <a:blip r:embed="rId2"/>
                        <a:stretch>
                          <a:fillRect/>
                        </a:stretch>
                      </p:blipFill>
                      <p:spPr>
                        <a:xfrm>
                          <a:off x="960" y="880"/>
                          <a:ext cx="3840" cy="2560"/>
                        </a:xfrm>
                        <a:prstGeom prst="rect">
                          <a:avLst/>
                        </a:prstGeom>
                        <a:noFill/>
                        <a:ln w="38100">
                          <a:noFill/>
                          <a:miter/>
                        </a:ln>
                      </p:spPr>
                    </p:pic>
                  </p:oleObj>
                </mc:Fallback>
              </mc:AlternateContent>
            </a:graphicData>
          </a:graphic>
        </p:graphicFrame>
        <p:sp>
          <p:nvSpPr>
            <p:cNvPr id="30726" name="Rectangle 7"/>
            <p:cNvSpPr/>
            <p:nvPr/>
          </p:nvSpPr>
          <p:spPr>
            <a:xfrm>
              <a:off x="1728" y="3312"/>
              <a:ext cx="2688" cy="96"/>
            </a:xfrm>
            <a:prstGeom prst="rect">
              <a:avLst/>
            </a:prstGeom>
            <a:solidFill>
              <a:schemeClr val="bg1"/>
            </a:solidFill>
            <a:ln w="9525">
              <a:noFill/>
            </a:ln>
          </p:spPr>
          <p:txBody>
            <a:bodyPr wrap="none" anchor="ctr" anchorCtr="0"/>
            <a:p>
              <a:endParaRPr lang="zh-CN" altLang="en-US" dirty="0">
                <a:latin typeface="Arial" panose="020B0604020202020204" pitchFamily="34" charset="0"/>
              </a:endParaRPr>
            </a:p>
          </p:txBody>
        </p:sp>
      </p:grpSp>
      <p:sp>
        <p:nvSpPr>
          <p:cNvPr id="30724" name="文本框 7"/>
          <p:cNvSpPr txBox="1"/>
          <p:nvPr/>
        </p:nvSpPr>
        <p:spPr>
          <a:xfrm>
            <a:off x="3194050" y="5334000"/>
            <a:ext cx="3816350" cy="461963"/>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汉宁窗得到的滤波器形状</a:t>
            </a:r>
            <a:endParaRPr lang="zh-CN" altLang="en-US" sz="2400" dirty="0">
              <a:latin typeface="黑体" panose="02010609060101010101" pitchFamily="49" charset="-122"/>
              <a:ea typeface="黑体" panose="02010609060101010101" pitchFamily="49" charset="-122"/>
            </a:endParaRPr>
          </a:p>
        </p:txBody>
      </p:sp>
      <p:sp>
        <p:nvSpPr>
          <p:cNvPr id="30725" name="标题 8"/>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1746"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16" name="" r:id="rId1" imgW="10287000" imgH="6858000" progId="PhotoSuite.Image">
                  <p:embed/>
                </p:oleObj>
              </mc:Choice>
              <mc:Fallback>
                <p:oleObj name="" r:id="rId1" imgW="10287000" imgH="6858000" progId="PhotoSuite.Image">
                  <p:embed/>
                  <p:pic>
                    <p:nvPicPr>
                      <p:cNvPr id="0" name="图片 3115"/>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31747" name="文本框 6"/>
          <p:cNvSpPr txBox="1"/>
          <p:nvPr/>
        </p:nvSpPr>
        <p:spPr>
          <a:xfrm>
            <a:off x="3419475" y="5373688"/>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哈明窗脉冲响应</a:t>
            </a:r>
            <a:endParaRPr lang="zh-CN" altLang="en-US" sz="2400" dirty="0">
              <a:latin typeface="黑体" panose="02010609060101010101" pitchFamily="49" charset="-122"/>
              <a:ea typeface="黑体" panose="02010609060101010101" pitchFamily="49" charset="-122"/>
            </a:endParaRPr>
          </a:p>
        </p:txBody>
      </p:sp>
      <p:sp>
        <p:nvSpPr>
          <p:cNvPr id="31748" name="标题 6"/>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2770"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17" name="" r:id="rId1" imgW="10287000" imgH="6858000" progId="PhotoSuite.Image">
                  <p:embed/>
                </p:oleObj>
              </mc:Choice>
              <mc:Fallback>
                <p:oleObj name="" r:id="rId1" imgW="10287000" imgH="6858000" progId="PhotoSuite.Image">
                  <p:embed/>
                  <p:pic>
                    <p:nvPicPr>
                      <p:cNvPr id="0" name="图片 3116"/>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32771" name="文本框 5"/>
          <p:cNvSpPr txBox="1"/>
          <p:nvPr/>
        </p:nvSpPr>
        <p:spPr>
          <a:xfrm>
            <a:off x="3419475" y="5373688"/>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哈明窗幅度响应</a:t>
            </a:r>
            <a:endParaRPr lang="zh-CN" altLang="en-US" sz="2400" dirty="0">
              <a:latin typeface="黑体" panose="02010609060101010101" pitchFamily="49" charset="-122"/>
              <a:ea typeface="黑体" panose="02010609060101010101" pitchFamily="49" charset="-122"/>
            </a:endParaRPr>
          </a:p>
        </p:txBody>
      </p:sp>
      <p:sp>
        <p:nvSpPr>
          <p:cNvPr id="32772" name="标题 6"/>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3794"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04" name="" r:id="rId1" imgW="10287000" imgH="6858000" progId="PhotoSuite.Image">
                  <p:embed/>
                </p:oleObj>
              </mc:Choice>
              <mc:Fallback>
                <p:oleObj name="" r:id="rId1" imgW="10287000" imgH="6858000" progId="PhotoSuite.Image">
                  <p:embed/>
                  <p:pic>
                    <p:nvPicPr>
                      <p:cNvPr id="0" name="图片 3103"/>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33795" name="文本框 5"/>
          <p:cNvSpPr txBox="1"/>
          <p:nvPr/>
        </p:nvSpPr>
        <p:spPr>
          <a:xfrm>
            <a:off x="3132138" y="5430838"/>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哈明窗得到的滤波器形状</a:t>
            </a:r>
            <a:endParaRPr lang="zh-CN" altLang="en-US" sz="2400" dirty="0">
              <a:latin typeface="黑体" panose="02010609060101010101" pitchFamily="49" charset="-122"/>
              <a:ea typeface="黑体" panose="02010609060101010101" pitchFamily="49" charset="-122"/>
            </a:endParaRPr>
          </a:p>
        </p:txBody>
      </p:sp>
      <p:sp>
        <p:nvSpPr>
          <p:cNvPr id="33796" name="标题 6"/>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4818"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05" name="" r:id="rId1" imgW="10287000" imgH="6858000" progId="PhotoSuite.Image">
                  <p:embed/>
                </p:oleObj>
              </mc:Choice>
              <mc:Fallback>
                <p:oleObj name="" r:id="rId1" imgW="10287000" imgH="6858000" progId="PhotoSuite.Image">
                  <p:embed/>
                  <p:pic>
                    <p:nvPicPr>
                      <p:cNvPr id="0" name="图片 3104"/>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34819" name="文本框 5"/>
          <p:cNvSpPr txBox="1"/>
          <p:nvPr/>
        </p:nvSpPr>
        <p:spPr>
          <a:xfrm>
            <a:off x="3203575" y="5373688"/>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布莱克曼窗脉冲响应</a:t>
            </a:r>
            <a:endParaRPr lang="zh-CN" altLang="en-US" sz="2400" dirty="0">
              <a:latin typeface="黑体" panose="02010609060101010101" pitchFamily="49" charset="-122"/>
              <a:ea typeface="黑体" panose="02010609060101010101" pitchFamily="49" charset="-122"/>
            </a:endParaRPr>
          </a:p>
        </p:txBody>
      </p:sp>
      <p:sp>
        <p:nvSpPr>
          <p:cNvPr id="34820" name="标题 6"/>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843" name="Group 5"/>
          <p:cNvGrpSpPr/>
          <p:nvPr/>
        </p:nvGrpSpPr>
        <p:grpSpPr>
          <a:xfrm>
            <a:off x="1524000" y="1397000"/>
            <a:ext cx="6096000" cy="4064000"/>
            <a:chOff x="960" y="880"/>
            <a:chExt cx="3840" cy="2560"/>
          </a:xfrm>
        </p:grpSpPr>
        <p:graphicFrame>
          <p:nvGraphicFramePr>
            <p:cNvPr id="35842" name="Object 6"/>
            <p:cNvGraphicFramePr>
              <a:graphicFrameLocks noChangeAspect="1"/>
            </p:cNvGraphicFramePr>
            <p:nvPr/>
          </p:nvGraphicFramePr>
          <p:xfrm>
            <a:off x="960" y="880"/>
            <a:ext cx="3840" cy="2560"/>
          </p:xfrm>
          <a:graphic>
            <a:graphicData uri="http://schemas.openxmlformats.org/presentationml/2006/ole">
              <mc:AlternateContent xmlns:mc="http://schemas.openxmlformats.org/markup-compatibility/2006">
                <mc:Choice xmlns:v="urn:schemas-microsoft-com:vml" Requires="v">
                  <p:oleObj spid="_x0000_s3106" name="" r:id="rId1" imgW="10287000" imgH="6858000" progId="PhotoSuite.Image">
                    <p:embed/>
                  </p:oleObj>
                </mc:Choice>
                <mc:Fallback>
                  <p:oleObj name="" r:id="rId1" imgW="10287000" imgH="6858000" progId="PhotoSuite.Image">
                    <p:embed/>
                    <p:pic>
                      <p:nvPicPr>
                        <p:cNvPr id="0" name="图片 3105"/>
                        <p:cNvPicPr/>
                        <p:nvPr/>
                      </p:nvPicPr>
                      <p:blipFill>
                        <a:blip r:embed="rId2"/>
                        <a:stretch>
                          <a:fillRect/>
                        </a:stretch>
                      </p:blipFill>
                      <p:spPr>
                        <a:xfrm>
                          <a:off x="960" y="880"/>
                          <a:ext cx="3840" cy="2560"/>
                        </a:xfrm>
                        <a:prstGeom prst="rect">
                          <a:avLst/>
                        </a:prstGeom>
                        <a:noFill/>
                        <a:ln w="38100">
                          <a:noFill/>
                          <a:miter/>
                        </a:ln>
                      </p:spPr>
                    </p:pic>
                  </p:oleObj>
                </mc:Fallback>
              </mc:AlternateContent>
            </a:graphicData>
          </a:graphic>
        </p:graphicFrame>
        <p:sp>
          <p:nvSpPr>
            <p:cNvPr id="35846" name="Rectangle 7"/>
            <p:cNvSpPr/>
            <p:nvPr/>
          </p:nvSpPr>
          <p:spPr>
            <a:xfrm>
              <a:off x="1728" y="3312"/>
              <a:ext cx="2832" cy="48"/>
            </a:xfrm>
            <a:prstGeom prst="rect">
              <a:avLst/>
            </a:prstGeom>
            <a:solidFill>
              <a:schemeClr val="bg1"/>
            </a:solidFill>
            <a:ln w="9525">
              <a:noFill/>
            </a:ln>
          </p:spPr>
          <p:txBody>
            <a:bodyPr wrap="none" anchor="ctr" anchorCtr="0"/>
            <a:p>
              <a:endParaRPr lang="zh-CN" altLang="en-US" dirty="0">
                <a:latin typeface="Arial" panose="020B0604020202020204" pitchFamily="34" charset="0"/>
              </a:endParaRPr>
            </a:p>
          </p:txBody>
        </p:sp>
      </p:grpSp>
      <p:sp>
        <p:nvSpPr>
          <p:cNvPr id="35844" name="文本框 7"/>
          <p:cNvSpPr txBox="1"/>
          <p:nvPr/>
        </p:nvSpPr>
        <p:spPr>
          <a:xfrm>
            <a:off x="3203575" y="5373688"/>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布莱克曼窗幅频响应</a:t>
            </a:r>
            <a:endParaRPr lang="zh-CN" altLang="en-US" sz="2400" dirty="0">
              <a:latin typeface="黑体" panose="02010609060101010101" pitchFamily="49" charset="-122"/>
              <a:ea typeface="黑体" panose="02010609060101010101" pitchFamily="49" charset="-122"/>
            </a:endParaRPr>
          </a:p>
        </p:txBody>
      </p:sp>
      <p:sp>
        <p:nvSpPr>
          <p:cNvPr id="35845" name="标题 8"/>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6866"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07" name="" r:id="rId1" imgW="10287000" imgH="6858000" progId="PhotoSuite.Image">
                  <p:embed/>
                </p:oleObj>
              </mc:Choice>
              <mc:Fallback>
                <p:oleObj name="" r:id="rId1" imgW="10287000" imgH="6858000" progId="PhotoSuite.Image">
                  <p:embed/>
                  <p:pic>
                    <p:nvPicPr>
                      <p:cNvPr id="0" name="图片 3106"/>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36867" name="文本框 5"/>
          <p:cNvSpPr txBox="1"/>
          <p:nvPr/>
        </p:nvSpPr>
        <p:spPr>
          <a:xfrm>
            <a:off x="2700338" y="5430838"/>
            <a:ext cx="4284662"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布莱克曼窗得到的滤波器形状</a:t>
            </a:r>
            <a:endParaRPr lang="zh-CN" altLang="en-US" sz="2400" dirty="0">
              <a:latin typeface="黑体" panose="02010609060101010101" pitchFamily="49" charset="-122"/>
              <a:ea typeface="黑体" panose="02010609060101010101" pitchFamily="49" charset="-122"/>
            </a:endParaRPr>
          </a:p>
        </p:txBody>
      </p:sp>
      <p:sp>
        <p:nvSpPr>
          <p:cNvPr id="36868" name="标题 6"/>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7890"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08" name="" r:id="rId1" imgW="10287000" imgH="6858000" progId="PhotoSuite.Image">
                  <p:embed/>
                </p:oleObj>
              </mc:Choice>
              <mc:Fallback>
                <p:oleObj name="" r:id="rId1" imgW="10287000" imgH="6858000" progId="PhotoSuite.Image">
                  <p:embed/>
                  <p:pic>
                    <p:nvPicPr>
                      <p:cNvPr id="0" name="图片 3107"/>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37891" name="文本框 5"/>
          <p:cNvSpPr txBox="1"/>
          <p:nvPr/>
        </p:nvSpPr>
        <p:spPr>
          <a:xfrm>
            <a:off x="2771775" y="5300663"/>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凯塞窗脉冲响应，</a:t>
            </a:r>
            <a:r>
              <a:rPr lang="el-GR" altLang="zh-CN" sz="2400" dirty="0">
                <a:latin typeface="黑体" panose="02010609060101010101" pitchFamily="49" charset="-122"/>
                <a:ea typeface="黑体" panose="02010609060101010101" pitchFamily="49" charset="-122"/>
              </a:rPr>
              <a:t>β</a:t>
            </a:r>
            <a:r>
              <a:rPr lang="en-US" altLang="zh-CN" sz="2400" dirty="0">
                <a:latin typeface="黑体" panose="02010609060101010101" pitchFamily="49" charset="-122"/>
                <a:ea typeface="黑体" panose="02010609060101010101" pitchFamily="49" charset="-122"/>
              </a:rPr>
              <a:t>=8</a:t>
            </a:r>
            <a:endParaRPr lang="zh-CN" altLang="en-US" sz="2400" dirty="0">
              <a:latin typeface="黑体" panose="02010609060101010101" pitchFamily="49" charset="-122"/>
              <a:ea typeface="黑体" panose="02010609060101010101" pitchFamily="49" charset="-122"/>
            </a:endParaRPr>
          </a:p>
        </p:txBody>
      </p:sp>
      <p:sp>
        <p:nvSpPr>
          <p:cNvPr id="37892" name="标题 6"/>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8914"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09" name="" r:id="rId1" imgW="10287000" imgH="6858000" progId="PhotoSuite.Image">
                  <p:embed/>
                </p:oleObj>
              </mc:Choice>
              <mc:Fallback>
                <p:oleObj name="" r:id="rId1" imgW="10287000" imgH="6858000" progId="PhotoSuite.Image">
                  <p:embed/>
                  <p:pic>
                    <p:nvPicPr>
                      <p:cNvPr id="0" name="图片 3108"/>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38915" name="文本框 5"/>
          <p:cNvSpPr txBox="1"/>
          <p:nvPr/>
        </p:nvSpPr>
        <p:spPr>
          <a:xfrm>
            <a:off x="2771775" y="5300663"/>
            <a:ext cx="38163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凯塞窗幅度响应，</a:t>
            </a:r>
            <a:r>
              <a:rPr lang="el-GR" altLang="zh-CN" sz="2400" dirty="0">
                <a:latin typeface="黑体" panose="02010609060101010101" pitchFamily="49" charset="-122"/>
                <a:ea typeface="黑体" panose="02010609060101010101" pitchFamily="49" charset="-122"/>
              </a:rPr>
              <a:t>β</a:t>
            </a:r>
            <a:r>
              <a:rPr lang="en-US" altLang="zh-CN" sz="2400" dirty="0">
                <a:latin typeface="黑体" panose="02010609060101010101" pitchFamily="49" charset="-122"/>
                <a:ea typeface="黑体" panose="02010609060101010101" pitchFamily="49" charset="-122"/>
              </a:rPr>
              <a:t>=8</a:t>
            </a:r>
            <a:endParaRPr lang="zh-CN" altLang="en-US" sz="2400" dirty="0">
              <a:latin typeface="黑体" panose="02010609060101010101" pitchFamily="49" charset="-122"/>
              <a:ea typeface="黑体" panose="02010609060101010101" pitchFamily="49" charset="-122"/>
            </a:endParaRPr>
          </a:p>
        </p:txBody>
      </p:sp>
      <p:sp>
        <p:nvSpPr>
          <p:cNvPr id="38916" name="标题 6"/>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1" name="Rectangle 2"/>
          <p:cNvSpPr>
            <a:spLocks noGrp="1"/>
          </p:cNvSpPr>
          <p:nvPr>
            <p:ph idx="1"/>
          </p:nvPr>
        </p:nvSpPr>
        <p:spPr>
          <a:xfrm>
            <a:off x="715963" y="685800"/>
            <a:ext cx="7772400" cy="5791200"/>
          </a:xfrm>
        </p:spPr>
        <p:txBody>
          <a:bodyPr vert="horz" wrap="square" lIns="91440" tIns="45720" rIns="91440" bIns="45720" anchor="t" anchorCtr="0"/>
          <a:p>
            <a:pPr>
              <a:lnSpc>
                <a:spcPct val="150000"/>
              </a:lnSpc>
              <a:buNone/>
            </a:pPr>
            <a:r>
              <a:rPr lang="en-US" altLang="zh-CN" sz="2400" dirty="0">
                <a:latin typeface="Tahoma" panose="020B0604030504040204" pitchFamily="34" charset="0"/>
              </a:rPr>
              <a:t>FIR </a:t>
            </a:r>
            <a:r>
              <a:rPr lang="zh-CN" altLang="en-US" sz="2400" dirty="0">
                <a:latin typeface="Tahoma" panose="020B0604030504040204" pitchFamily="34" charset="0"/>
              </a:rPr>
              <a:t>滤波器的设计需要选择系数 </a:t>
            </a:r>
            <a:r>
              <a:rPr lang="en-US" altLang="zh-CN" sz="2400" dirty="0">
                <a:latin typeface="Tahoma" panose="020B0604030504040204" pitchFamily="34" charset="0"/>
              </a:rPr>
              <a:t>b</a:t>
            </a:r>
            <a:r>
              <a:rPr lang="en-US" altLang="zh-CN" sz="2400" baseline="-25000" dirty="0">
                <a:latin typeface="Tahoma" panose="020B0604030504040204" pitchFamily="34" charset="0"/>
              </a:rPr>
              <a:t>k</a:t>
            </a:r>
            <a:r>
              <a:rPr lang="zh-CN" altLang="en-US" sz="2400" dirty="0">
                <a:latin typeface="Tahoma" panose="020B0604030504040204" pitchFamily="34" charset="0"/>
              </a:rPr>
              <a:t>，要得到理想滤波器</a:t>
            </a:r>
            <a:endParaRPr lang="zh-CN" altLang="en-US" sz="2400" dirty="0">
              <a:latin typeface="Tahoma" panose="020B0604030504040204" pitchFamily="34" charset="0"/>
            </a:endParaRPr>
          </a:p>
          <a:p>
            <a:pPr>
              <a:lnSpc>
                <a:spcPct val="150000"/>
              </a:lnSpc>
              <a:buNone/>
            </a:pPr>
            <a:r>
              <a:rPr lang="zh-CN" altLang="en-US" sz="2400" dirty="0">
                <a:latin typeface="Tahoma" panose="020B0604030504040204" pitchFamily="34" charset="0"/>
              </a:rPr>
              <a:t>特征，一般需要 </a:t>
            </a:r>
            <a:r>
              <a:rPr lang="en-US" altLang="zh-CN" sz="2400" dirty="0">
                <a:latin typeface="Tahoma" panose="020B0604030504040204" pitchFamily="34" charset="0"/>
              </a:rPr>
              <a:t>100 </a:t>
            </a:r>
            <a:r>
              <a:rPr lang="zh-CN" altLang="en-US" sz="2400" dirty="0">
                <a:latin typeface="Tahoma" panose="020B0604030504040204" pitchFamily="34" charset="0"/>
              </a:rPr>
              <a:t>个以上的系数，系数越多，滤波器</a:t>
            </a:r>
            <a:endParaRPr lang="zh-CN" altLang="en-US" sz="2400" dirty="0">
              <a:latin typeface="Tahoma" panose="020B0604030504040204" pitchFamily="34" charset="0"/>
            </a:endParaRPr>
          </a:p>
          <a:p>
            <a:pPr>
              <a:lnSpc>
                <a:spcPct val="150000"/>
              </a:lnSpc>
              <a:buNone/>
            </a:pPr>
            <a:r>
              <a:rPr lang="zh-CN" altLang="en-US" sz="2400" dirty="0">
                <a:latin typeface="Tahoma" panose="020B0604030504040204" pitchFamily="34" charset="0"/>
              </a:rPr>
              <a:t>的滚降越陡峭，滤波器的频率选择性更好。</a:t>
            </a:r>
            <a:endParaRPr lang="zh-CN" altLang="en-US" sz="2400" dirty="0">
              <a:latin typeface="Tahoma" panose="020B0604030504040204" pitchFamily="34" charset="0"/>
            </a:endParaRPr>
          </a:p>
          <a:p>
            <a:pPr>
              <a:lnSpc>
                <a:spcPct val="150000"/>
              </a:lnSpc>
              <a:buNone/>
            </a:pPr>
            <a:r>
              <a:rPr lang="en-US" altLang="zh-CN" sz="2400" dirty="0">
                <a:latin typeface="Tahoma" panose="020B0604030504040204" pitchFamily="34" charset="0"/>
              </a:rPr>
              <a:t>FIR</a:t>
            </a:r>
            <a:r>
              <a:rPr lang="zh-CN" altLang="en-US" sz="2400" dirty="0">
                <a:latin typeface="Tahoma" panose="020B0604030504040204" pitchFamily="34" charset="0"/>
              </a:rPr>
              <a:t>滤波器的稳定性</a:t>
            </a:r>
            <a:endParaRPr lang="en-US" altLang="zh-CN" sz="2400" dirty="0">
              <a:latin typeface="Tahoma" panose="020B0604030504040204" pitchFamily="34" charset="0"/>
            </a:endParaRPr>
          </a:p>
          <a:p>
            <a:pPr>
              <a:lnSpc>
                <a:spcPct val="150000"/>
              </a:lnSpc>
              <a:buNone/>
            </a:pPr>
            <a:r>
              <a:rPr lang="en-US" altLang="zh-CN" sz="2400" dirty="0">
                <a:latin typeface="Tahoma" panose="020B0604030504040204" pitchFamily="34" charset="0"/>
              </a:rPr>
              <a:t>      </a:t>
            </a:r>
            <a:endParaRPr lang="en-US" altLang="zh-CN" sz="2400" dirty="0">
              <a:latin typeface="Tahoma" panose="020B0604030504040204" pitchFamily="34" charset="0"/>
            </a:endParaRPr>
          </a:p>
          <a:p>
            <a:pPr>
              <a:lnSpc>
                <a:spcPct val="150000"/>
              </a:lnSpc>
              <a:buNone/>
            </a:pPr>
            <a:endParaRPr lang="en-US" altLang="zh-CN" sz="2400" b="1" dirty="0">
              <a:latin typeface="Tahoma" panose="020B0604030504040204" pitchFamily="34" charset="0"/>
            </a:endParaRPr>
          </a:p>
          <a:p>
            <a:pPr>
              <a:buNone/>
            </a:pPr>
            <a:endParaRPr lang="en-US" altLang="zh-CN" sz="2400" b="1" dirty="0">
              <a:latin typeface="Tahoma" panose="020B0604030504040204" pitchFamily="34" charset="0"/>
            </a:endParaRPr>
          </a:p>
        </p:txBody>
      </p:sp>
      <p:sp>
        <p:nvSpPr>
          <p:cNvPr id="6149" name="Text Box 5"/>
          <p:cNvSpPr txBox="1">
            <a:spLocks noChangeArrowheads="1"/>
          </p:cNvSpPr>
          <p:nvPr/>
        </p:nvSpPr>
        <p:spPr bwMode="auto">
          <a:xfrm>
            <a:off x="631825" y="5016500"/>
            <a:ext cx="8404225" cy="1114425"/>
          </a:xfrm>
          <a:prstGeom prst="rect">
            <a:avLst/>
          </a:prstGeom>
          <a:noFill/>
          <a:ln>
            <a:noFill/>
          </a:ln>
          <a:effectLst/>
        </p:spPr>
        <p:txBody>
          <a:bodyPr>
            <a:spAutoFit/>
          </a:bodyPr>
          <a:lstStyle/>
          <a:p>
            <a:pPr marR="0" defTabSz="914400">
              <a:lnSpc>
                <a:spcPct val="150000"/>
              </a:lnSpc>
              <a:spcBef>
                <a:spcPct val="50000"/>
              </a:spcBef>
              <a:buClrTx/>
              <a:buSzTx/>
              <a:buFontTx/>
              <a:buNone/>
              <a:defRPr/>
            </a:pPr>
            <a:r>
              <a:rPr kumimoji="1" lang="zh-CN" altLang="en-US" sz="2400" kern="1200" cap="none" spc="0" normalizeH="0" baseline="0" noProof="0" dirty="0">
                <a:latin typeface="+mn-ea"/>
                <a:ea typeface="+mn-ea"/>
                <a:cs typeface="+mn-cs"/>
              </a:rPr>
              <a:t>可以看出它的 </a:t>
            </a:r>
            <a:r>
              <a:rPr kumimoji="1" lang="en-US" altLang="zh-CN" sz="2400" kern="1200" cap="none" spc="0" normalizeH="0" baseline="0" noProof="0" dirty="0">
                <a:latin typeface="+mn-ea"/>
                <a:ea typeface="+mn-ea"/>
                <a:cs typeface="+mn-cs"/>
              </a:rPr>
              <a:t>M </a:t>
            </a:r>
            <a:r>
              <a:rPr kumimoji="1" lang="zh-CN" altLang="en-US" sz="2400" kern="1200" cap="none" spc="0" normalizeH="0" baseline="0" noProof="0" dirty="0">
                <a:latin typeface="+mn-ea"/>
                <a:ea typeface="+mn-ea"/>
                <a:cs typeface="+mn-cs"/>
              </a:rPr>
              <a:t>个极点都在 </a:t>
            </a:r>
            <a:r>
              <a:rPr kumimoji="1" lang="en-US" altLang="zh-CN" sz="2400" kern="1200" cap="none" spc="0" normalizeH="0" baseline="0" noProof="0" dirty="0">
                <a:latin typeface="+mn-ea"/>
                <a:ea typeface="+mn-ea"/>
                <a:cs typeface="+mn-cs"/>
              </a:rPr>
              <a:t>z=0 </a:t>
            </a:r>
            <a:r>
              <a:rPr kumimoji="1" lang="zh-CN" altLang="en-US" sz="2400" kern="1200" cap="none" spc="0" normalizeH="0" baseline="0" noProof="0" dirty="0">
                <a:latin typeface="+mn-ea"/>
                <a:ea typeface="+mn-ea"/>
                <a:cs typeface="+mn-cs"/>
              </a:rPr>
              <a:t>处，在单位圆内，这种形式的滤波器</a:t>
            </a:r>
            <a:r>
              <a:rPr kumimoji="1" lang="zh-CN" altLang="en-US" sz="2400" kern="1200" cap="none" spc="0" normalizeH="0" baseline="0" noProof="0" dirty="0">
                <a:solidFill>
                  <a:srgbClr val="FF0000"/>
                </a:solidFill>
                <a:latin typeface="+mn-ea"/>
                <a:ea typeface="+mn-ea"/>
                <a:cs typeface="+mn-cs"/>
              </a:rPr>
              <a:t>总是稳定</a:t>
            </a:r>
            <a:r>
              <a:rPr kumimoji="1" lang="zh-CN" altLang="en-US" sz="2400" kern="1200" cap="none" spc="0" normalizeH="0" baseline="0" noProof="0" dirty="0">
                <a:latin typeface="+mn-ea"/>
                <a:ea typeface="+mn-ea"/>
                <a:cs typeface="+mn-cs"/>
              </a:rPr>
              <a:t>的。</a:t>
            </a:r>
            <a:endParaRPr kumimoji="1" lang="zh-CN" altLang="en-US" sz="2400" kern="1200" cap="none" spc="0" normalizeH="0" baseline="0" noProof="0" dirty="0">
              <a:latin typeface="+mn-ea"/>
              <a:ea typeface="+mn-ea"/>
              <a:cs typeface="+mn-cs"/>
            </a:endParaRPr>
          </a:p>
        </p:txBody>
      </p:sp>
      <p:sp>
        <p:nvSpPr>
          <p:cNvPr id="2053"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2050" name="Object 8"/>
          <p:cNvGraphicFramePr/>
          <p:nvPr/>
        </p:nvGraphicFramePr>
        <p:xfrm>
          <a:off x="2357438" y="3429000"/>
          <a:ext cx="4119562" cy="928688"/>
        </p:xfrm>
        <a:graphic>
          <a:graphicData uri="http://schemas.openxmlformats.org/presentationml/2006/ole">
            <mc:AlternateContent xmlns:mc="http://schemas.openxmlformats.org/markup-compatibility/2006">
              <mc:Choice xmlns:v="urn:schemas-microsoft-com:vml" Requires="v">
                <p:oleObj spid="_x0000_s3081" name="" r:id="rId1" imgW="1651000" imgH="368300" progId="Equation.DSMT4">
                  <p:embed/>
                </p:oleObj>
              </mc:Choice>
              <mc:Fallback>
                <p:oleObj name="" r:id="rId1" imgW="1651000" imgH="368300" progId="Equation.DSMT4">
                  <p:embed/>
                  <p:pic>
                    <p:nvPicPr>
                      <p:cNvPr id="0" name="图片 3080"/>
                      <p:cNvPicPr/>
                      <p:nvPr/>
                    </p:nvPicPr>
                    <p:blipFill>
                      <a:blip r:embed="rId2"/>
                      <a:stretch>
                        <a:fillRect/>
                      </a:stretch>
                    </p:blipFill>
                    <p:spPr>
                      <a:xfrm>
                        <a:off x="2357438" y="3429000"/>
                        <a:ext cx="4119562" cy="928688"/>
                      </a:xfrm>
                      <a:prstGeom prst="rect">
                        <a:avLst/>
                      </a:prstGeom>
                      <a:noFill/>
                      <a:ln w="38100">
                        <a:noFill/>
                        <a:miter/>
                      </a:ln>
                    </p:spPr>
                  </p:pic>
                </p:oleObj>
              </mc:Fallback>
            </mc:AlternateContent>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9938"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10" name="" r:id="rId1" imgW="10287000" imgH="6858000" progId="PhotoSuite.Image">
                  <p:embed/>
                </p:oleObj>
              </mc:Choice>
              <mc:Fallback>
                <p:oleObj name="" r:id="rId1" imgW="10287000" imgH="6858000" progId="PhotoSuite.Image">
                  <p:embed/>
                  <p:pic>
                    <p:nvPicPr>
                      <p:cNvPr id="0" name="图片 3109"/>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39939" name="文本框 5"/>
          <p:cNvSpPr txBox="1"/>
          <p:nvPr/>
        </p:nvSpPr>
        <p:spPr>
          <a:xfrm>
            <a:off x="2555875" y="5624513"/>
            <a:ext cx="4464050" cy="461962"/>
          </a:xfrm>
          <a:prstGeom prst="rect">
            <a:avLst/>
          </a:prstGeom>
          <a:noFill/>
          <a:ln w="9525">
            <a:noFill/>
          </a:ln>
        </p:spPr>
        <p:txBody>
          <a:bodyPr>
            <a:spAutoFit/>
          </a:bodyPr>
          <a:p>
            <a:r>
              <a:rPr lang="zh-CN" altLang="en-US" sz="2400" dirty="0">
                <a:latin typeface="黑体" panose="02010609060101010101" pitchFamily="49" charset="-122"/>
                <a:ea typeface="黑体" panose="02010609060101010101" pitchFamily="49" charset="-122"/>
              </a:rPr>
              <a:t>凯塞窗得到的滤波器形状，</a:t>
            </a:r>
            <a:r>
              <a:rPr lang="el-GR" altLang="zh-CN" sz="2400" dirty="0">
                <a:latin typeface="黑体" panose="02010609060101010101" pitchFamily="49" charset="-122"/>
                <a:ea typeface="黑体" panose="02010609060101010101" pitchFamily="49" charset="-122"/>
              </a:rPr>
              <a:t>β</a:t>
            </a:r>
            <a:r>
              <a:rPr lang="en-US" altLang="zh-CN" sz="2400" dirty="0">
                <a:latin typeface="黑体" panose="02010609060101010101" pitchFamily="49" charset="-122"/>
                <a:ea typeface="黑体" panose="02010609060101010101" pitchFamily="49" charset="-122"/>
              </a:rPr>
              <a:t>=8</a:t>
            </a:r>
            <a:endParaRPr lang="zh-CN" altLang="en-US" sz="2400" dirty="0">
              <a:latin typeface="黑体" panose="02010609060101010101" pitchFamily="49" charset="-122"/>
              <a:ea typeface="黑体" panose="02010609060101010101" pitchFamily="49" charset="-122"/>
            </a:endParaRPr>
          </a:p>
        </p:txBody>
      </p:sp>
      <p:sp>
        <p:nvSpPr>
          <p:cNvPr id="39940" name="标题 6"/>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426" name="Rectangle 2"/>
          <p:cNvSpPr>
            <a:spLocks noGrp="1"/>
          </p:cNvSpPr>
          <p:nvPr>
            <p:ph idx="1"/>
          </p:nvPr>
        </p:nvSpPr>
        <p:spPr>
          <a:xfrm>
            <a:off x="715963" y="381000"/>
            <a:ext cx="7772400" cy="5715000"/>
          </a:xfrm>
        </p:spPr>
        <p:txBody>
          <a:bodyPr vert="horz" wrap="square" lIns="91440" tIns="45720" rIns="91440" bIns="45720" anchor="t" anchorCtr="0"/>
          <a:p>
            <a:pPr>
              <a:buNone/>
            </a:pPr>
            <a:endParaRPr lang="en-US" altLang="zh-CN" sz="2400" b="1" dirty="0">
              <a:latin typeface="Tahoma" panose="020B0604030504040204" pitchFamily="34" charset="0"/>
            </a:endParaRPr>
          </a:p>
          <a:p>
            <a:pPr>
              <a:buNone/>
            </a:pPr>
            <a:r>
              <a:rPr lang="en-US" altLang="zh-CN" sz="2400" b="1" dirty="0">
                <a:latin typeface="Tahoma" panose="020B0604030504040204" pitchFamily="34" charset="0"/>
              </a:rPr>
              <a:t>               </a:t>
            </a:r>
            <a:r>
              <a:rPr lang="zh-CN" altLang="en-US" sz="2400" b="1" dirty="0">
                <a:latin typeface="Tahoma" panose="020B0604030504040204" pitchFamily="34" charset="0"/>
              </a:rPr>
              <a:t>     </a:t>
            </a:r>
            <a:r>
              <a:rPr lang="zh-CN" altLang="en-US" sz="2400" dirty="0">
                <a:latin typeface="Tahoma" panose="020B0604030504040204" pitchFamily="34" charset="0"/>
              </a:rPr>
              <a:t>选择凯塞窗参数</a:t>
            </a:r>
            <a:r>
              <a:rPr lang="en-US" altLang="zh-CN" sz="2400" dirty="0">
                <a:latin typeface="Tahoma" panose="020B0604030504040204" pitchFamily="34" charset="0"/>
                <a:cs typeface="Tahoma" panose="020B0604030504040204" pitchFamily="34" charset="0"/>
              </a:rPr>
              <a:t>β </a:t>
            </a:r>
            <a:r>
              <a:rPr lang="zh-CN" altLang="en-US" sz="2400" dirty="0">
                <a:latin typeface="Tahoma" panose="020B0604030504040204" pitchFamily="34" charset="0"/>
                <a:cs typeface="Tahoma" panose="020B0604030504040204" pitchFamily="34" charset="0"/>
              </a:rPr>
              <a:t>表</a:t>
            </a:r>
            <a:endParaRPr lang="en-US" altLang="zh-CN" sz="2400" dirty="0">
              <a:latin typeface="Tahoma" panose="020B0604030504040204" pitchFamily="34" charset="0"/>
              <a:cs typeface="Tahoma" panose="020B0604030504040204" pitchFamily="34" charset="0"/>
            </a:endParaRPr>
          </a:p>
          <a:p>
            <a:pPr>
              <a:buNone/>
            </a:pPr>
            <a:endParaRPr lang="en-US" altLang="zh-CN" sz="2400" b="1" dirty="0">
              <a:latin typeface="Tahoma" panose="020B0604030504040204" pitchFamily="34" charset="0"/>
              <a:cs typeface="Tahoma" panose="020B0604030504040204" pitchFamily="34" charset="0"/>
            </a:endParaRPr>
          </a:p>
          <a:p>
            <a:pPr>
              <a:buNone/>
            </a:pPr>
            <a:r>
              <a:rPr lang="en-US" altLang="zh-CN" sz="2400" b="1" dirty="0">
                <a:latin typeface="Tahoma" panose="020B0604030504040204" pitchFamily="34" charset="0"/>
                <a:cs typeface="Tahoma" panose="020B0604030504040204" pitchFamily="34" charset="0"/>
              </a:rPr>
              <a:t>     β                       </a:t>
            </a:r>
            <a:r>
              <a:rPr lang="zh-CN" altLang="en-US" sz="2400" b="1" dirty="0">
                <a:latin typeface="Tahoma" panose="020B0604030504040204" pitchFamily="34" charset="0"/>
              </a:rPr>
              <a:t>预计阻带                  实际滤波器阻</a:t>
            </a:r>
            <a:endParaRPr lang="zh-CN" altLang="en-US" sz="2400" b="1" dirty="0">
              <a:latin typeface="Tahoma" panose="020B0604030504040204" pitchFamily="34" charset="0"/>
            </a:endParaRPr>
          </a:p>
          <a:p>
            <a:pPr>
              <a:buNone/>
            </a:pPr>
            <a:r>
              <a:rPr lang="zh-CN" altLang="en-US" sz="2400" b="1" dirty="0">
                <a:latin typeface="Tahoma" panose="020B0604030504040204" pitchFamily="34" charset="0"/>
              </a:rPr>
              <a:t>                               衰减</a:t>
            </a:r>
            <a:r>
              <a:rPr lang="en-US" altLang="zh-CN" sz="2400" b="1" dirty="0">
                <a:latin typeface="Tahoma" panose="020B0604030504040204" pitchFamily="34" charset="0"/>
              </a:rPr>
              <a:t>(dB)                  </a:t>
            </a:r>
            <a:r>
              <a:rPr lang="zh-CN" altLang="en-US" sz="2400" b="1" dirty="0">
                <a:latin typeface="Tahoma" panose="020B0604030504040204" pitchFamily="34" charset="0"/>
              </a:rPr>
              <a:t>带衰减</a:t>
            </a:r>
            <a:r>
              <a:rPr lang="en-US" altLang="zh-CN" sz="2400" b="1" dirty="0">
                <a:latin typeface="Tahoma" panose="020B0604030504040204" pitchFamily="34" charset="0"/>
              </a:rPr>
              <a:t>(dB)</a:t>
            </a:r>
            <a:endParaRPr lang="en-US" altLang="zh-CN" sz="2400" b="1" dirty="0">
              <a:latin typeface="Tahoma" panose="020B0604030504040204" pitchFamily="34" charset="0"/>
            </a:endParaRPr>
          </a:p>
          <a:p>
            <a:pPr>
              <a:buNone/>
            </a:pPr>
            <a:r>
              <a:rPr lang="en-US" altLang="zh-CN" sz="2400" b="1" dirty="0">
                <a:latin typeface="Tahoma" panose="020B0604030504040204" pitchFamily="34" charset="0"/>
              </a:rPr>
              <a:t>  </a:t>
            </a:r>
            <a:endParaRPr lang="en-US" altLang="zh-CN" sz="2400" b="1" dirty="0">
              <a:latin typeface="Tahoma" panose="020B0604030504040204" pitchFamily="34" charset="0"/>
            </a:endParaRPr>
          </a:p>
          <a:p>
            <a:pPr>
              <a:buNone/>
            </a:pPr>
            <a:r>
              <a:rPr lang="en-US" altLang="zh-CN" sz="2400" b="1" dirty="0">
                <a:latin typeface="Tahoma" panose="020B0604030504040204" pitchFamily="34" charset="0"/>
              </a:rPr>
              <a:t>   </a:t>
            </a:r>
            <a:r>
              <a:rPr lang="en-US" altLang="zh-CN" sz="2400" dirty="0">
                <a:latin typeface="Tahoma" panose="020B0604030504040204" pitchFamily="34" charset="0"/>
              </a:rPr>
              <a:t>5.0                          54                              56</a:t>
            </a:r>
            <a:endParaRPr lang="en-US" altLang="zh-CN" sz="2400" dirty="0">
              <a:latin typeface="Tahoma" panose="020B0604030504040204" pitchFamily="34" charset="0"/>
            </a:endParaRPr>
          </a:p>
          <a:p>
            <a:pPr>
              <a:buNone/>
            </a:pPr>
            <a:r>
              <a:rPr lang="en-US" altLang="zh-CN" sz="2400" dirty="0">
                <a:latin typeface="Tahoma" panose="020B0604030504040204" pitchFamily="34" charset="0"/>
              </a:rPr>
              <a:t>   6.0                          63                              64</a:t>
            </a:r>
            <a:endParaRPr lang="en-US" altLang="zh-CN" sz="2400" dirty="0">
              <a:latin typeface="Tahoma" panose="020B0604030504040204" pitchFamily="34" charset="0"/>
            </a:endParaRPr>
          </a:p>
          <a:p>
            <a:pPr>
              <a:buNone/>
            </a:pPr>
            <a:r>
              <a:rPr lang="en-US" altLang="zh-CN" sz="2400" dirty="0">
                <a:latin typeface="Tahoma" panose="020B0604030504040204" pitchFamily="34" charset="0"/>
              </a:rPr>
              <a:t>   7.0                          72                              72</a:t>
            </a:r>
            <a:endParaRPr lang="en-US" altLang="zh-CN" sz="2400" dirty="0">
              <a:latin typeface="Tahoma" panose="020B0604030504040204" pitchFamily="34" charset="0"/>
            </a:endParaRPr>
          </a:p>
          <a:p>
            <a:pPr>
              <a:buNone/>
            </a:pPr>
            <a:r>
              <a:rPr lang="en-US" altLang="zh-CN" sz="2400" dirty="0">
                <a:latin typeface="Tahoma" panose="020B0604030504040204" pitchFamily="34" charset="0"/>
              </a:rPr>
              <a:t>   8.0                          81                              81</a:t>
            </a:r>
            <a:endParaRPr lang="en-US" altLang="zh-CN" sz="2400" dirty="0">
              <a:latin typeface="Tahoma" panose="020B0604030504040204" pitchFamily="34" charset="0"/>
            </a:endParaRPr>
          </a:p>
          <a:p>
            <a:pPr>
              <a:buNone/>
            </a:pPr>
            <a:r>
              <a:rPr lang="en-US" altLang="zh-CN" sz="2400" dirty="0">
                <a:latin typeface="Tahoma" panose="020B0604030504040204" pitchFamily="34" charset="0"/>
              </a:rPr>
              <a:t>   9.0                          90                              90</a:t>
            </a:r>
            <a:endParaRPr lang="en-US" altLang="zh-CN" sz="2400" dirty="0">
              <a:latin typeface="Tahoma" panose="020B0604030504040204" pitchFamily="34" charset="0"/>
            </a:endParaRPr>
          </a:p>
          <a:p>
            <a:pPr>
              <a:buNone/>
            </a:pPr>
            <a:r>
              <a:rPr lang="en-US" altLang="zh-CN" sz="2400" dirty="0">
                <a:latin typeface="Tahoma" panose="020B0604030504040204" pitchFamily="34" charset="0"/>
              </a:rPr>
              <a:t>   10.0                        99                              100</a:t>
            </a:r>
            <a:r>
              <a:rPr lang="en-US" altLang="zh-CN" sz="2400" dirty="0">
                <a:latin typeface="Tahoma" panose="020B0604030504040204" pitchFamily="34" charset="0"/>
                <a:cs typeface="Tahoma" panose="020B0604030504040204" pitchFamily="34" charset="0"/>
              </a:rPr>
              <a:t>         </a:t>
            </a:r>
            <a:r>
              <a:rPr lang="en-US" altLang="zh-CN" sz="2400" b="1" dirty="0">
                <a:latin typeface="Tahoma" panose="020B0604030504040204" pitchFamily="34" charset="0"/>
                <a:cs typeface="Tahoma" panose="020B0604030504040204" pitchFamily="34" charset="0"/>
              </a:rPr>
              <a:t>    </a:t>
            </a:r>
            <a:endParaRPr lang="en-US" altLang="zh-CN" sz="2400" b="1" dirty="0">
              <a:latin typeface="Tahoma" panose="020B0604030504040204" pitchFamily="34" charset="0"/>
              <a:ea typeface="Tahoma" panose="020B0604030504040204" pitchFamily="34" charset="0"/>
            </a:endParaRPr>
          </a:p>
        </p:txBody>
      </p:sp>
      <p:sp>
        <p:nvSpPr>
          <p:cNvPr id="103427" name="Line 3"/>
          <p:cNvSpPr/>
          <p:nvPr/>
        </p:nvSpPr>
        <p:spPr>
          <a:xfrm>
            <a:off x="685800" y="1676400"/>
            <a:ext cx="7772400" cy="0"/>
          </a:xfrm>
          <a:prstGeom prst="line">
            <a:avLst/>
          </a:prstGeom>
          <a:ln w="38100" cap="flat" cmpd="sng">
            <a:solidFill>
              <a:schemeClr val="tx1"/>
            </a:solidFill>
            <a:prstDash val="solid"/>
            <a:headEnd type="none" w="med" len="med"/>
            <a:tailEnd type="none" w="med" len="med"/>
          </a:ln>
        </p:spPr>
      </p:sp>
      <p:sp>
        <p:nvSpPr>
          <p:cNvPr id="103428" name="Line 4"/>
          <p:cNvSpPr/>
          <p:nvPr/>
        </p:nvSpPr>
        <p:spPr>
          <a:xfrm>
            <a:off x="685800" y="2590800"/>
            <a:ext cx="7772400" cy="0"/>
          </a:xfrm>
          <a:prstGeom prst="line">
            <a:avLst/>
          </a:prstGeom>
          <a:ln w="38100" cap="flat" cmpd="sng">
            <a:solidFill>
              <a:schemeClr val="tx1"/>
            </a:solidFill>
            <a:prstDash val="solid"/>
            <a:headEnd type="none" w="med" len="med"/>
            <a:tailEnd type="none" w="med" len="med"/>
          </a:ln>
        </p:spPr>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Rectangle 2"/>
          <p:cNvSpPr>
            <a:spLocks noGrp="1"/>
          </p:cNvSpPr>
          <p:nvPr>
            <p:ph type="title"/>
          </p:nvPr>
        </p:nvSpPr>
        <p:spPr>
          <a:xfrm>
            <a:off x="685800" y="533400"/>
            <a:ext cx="7772400" cy="381000"/>
          </a:xfrm>
        </p:spPr>
        <p:txBody>
          <a:bodyPr vert="horz" wrap="square" lIns="91440" tIns="45720" rIns="91440" bIns="45720" anchor="ctr" anchorCtr="0"/>
          <a:p>
            <a:r>
              <a:rPr lang="en-US" altLang="zh-CN" sz="2800" b="1" dirty="0">
                <a:solidFill>
                  <a:srgbClr val="FF0000"/>
                </a:solidFill>
                <a:latin typeface="Tahoma" panose="020B0604030504040204" pitchFamily="34" charset="0"/>
              </a:rPr>
              <a:t>8.5   </a:t>
            </a:r>
            <a:r>
              <a:rPr lang="zh-CN" altLang="en-US" sz="2800" b="1" dirty="0">
                <a:solidFill>
                  <a:srgbClr val="FF0000"/>
                </a:solidFill>
                <a:latin typeface="Tahoma" panose="020B0604030504040204" pitchFamily="34" charset="0"/>
              </a:rPr>
              <a:t>窗函数法设计低通</a:t>
            </a:r>
            <a:r>
              <a:rPr lang="en-US" altLang="zh-CN" sz="2800" b="1" dirty="0">
                <a:solidFill>
                  <a:srgbClr val="FF0000"/>
                </a:solidFill>
                <a:latin typeface="Tahoma" panose="020B0604030504040204" pitchFamily="34" charset="0"/>
              </a:rPr>
              <a:t>FIR</a:t>
            </a:r>
            <a:r>
              <a:rPr lang="zh-CN" altLang="en-US" sz="2800" b="1" dirty="0">
                <a:solidFill>
                  <a:srgbClr val="FF0000"/>
                </a:solidFill>
                <a:latin typeface="Tahoma" panose="020B0604030504040204" pitchFamily="34" charset="0"/>
              </a:rPr>
              <a:t>滤波器</a:t>
            </a:r>
            <a:br>
              <a:rPr lang="zh-CN" altLang="en-US" sz="2800" b="1" dirty="0">
                <a:solidFill>
                  <a:srgbClr val="FF0000"/>
                </a:solidFill>
                <a:latin typeface="Tahoma" panose="020B0604030504040204" pitchFamily="34" charset="0"/>
              </a:rPr>
            </a:br>
            <a:endParaRPr lang="en-US" altLang="zh-CN" sz="2400" b="1" dirty="0">
              <a:solidFill>
                <a:srgbClr val="FF0000"/>
              </a:solidFill>
              <a:latin typeface="Tahoma" panose="020B0604030504040204" pitchFamily="34" charset="0"/>
              <a:ea typeface="Tahoma" panose="020B0604030504040204" pitchFamily="34" charset="0"/>
            </a:endParaRPr>
          </a:p>
        </p:txBody>
      </p:sp>
      <p:sp>
        <p:nvSpPr>
          <p:cNvPr id="104451" name="Rectangle 3"/>
          <p:cNvSpPr>
            <a:spLocks noGrp="1"/>
          </p:cNvSpPr>
          <p:nvPr>
            <p:ph idx="1"/>
          </p:nvPr>
        </p:nvSpPr>
        <p:spPr>
          <a:xfrm>
            <a:off x="571500" y="1071563"/>
            <a:ext cx="7772400" cy="1066800"/>
          </a:xfrm>
        </p:spPr>
        <p:txBody>
          <a:bodyPr vert="horz" wrap="square" lIns="91440" tIns="45720" rIns="91440" bIns="45720" anchor="t" anchorCtr="0"/>
          <a:p>
            <a:pPr>
              <a:buNone/>
            </a:pPr>
            <a:r>
              <a:rPr lang="zh-CN" altLang="en-US" sz="2400" b="1" dirty="0">
                <a:latin typeface="Tahoma" panose="020B0604030504040204" pitchFamily="34" charset="0"/>
              </a:rPr>
              <a:t>设计指南</a:t>
            </a:r>
            <a:endParaRPr lang="en-US" altLang="zh-CN" sz="2400" b="1" dirty="0">
              <a:latin typeface="Tahoma" panose="020B0604030504040204" pitchFamily="34" charset="0"/>
            </a:endParaRPr>
          </a:p>
          <a:p>
            <a:pPr>
              <a:buNone/>
            </a:pPr>
            <a:r>
              <a:rPr lang="en-US" altLang="zh-CN" sz="2400" b="1" dirty="0">
                <a:latin typeface="Tahoma" panose="020B0604030504040204" pitchFamily="34" charset="0"/>
              </a:rPr>
              <a:t>                       </a:t>
            </a:r>
            <a:r>
              <a:rPr lang="zh-CN" altLang="en-US" sz="1800" b="1" dirty="0">
                <a:latin typeface="Tahoma" panose="020B0604030504040204" pitchFamily="34" charset="0"/>
              </a:rPr>
              <a:t>表 </a:t>
            </a:r>
            <a:r>
              <a:rPr lang="en-US" altLang="zh-CN" sz="1800" b="1" dirty="0">
                <a:latin typeface="Tahoma" panose="020B0604030504040204" pitchFamily="34" charset="0"/>
              </a:rPr>
              <a:t>8-1  FIR</a:t>
            </a:r>
            <a:r>
              <a:rPr lang="zh-CN" altLang="en-US" sz="1800" b="1" dirty="0">
                <a:latin typeface="Tahoma" panose="020B0604030504040204" pitchFamily="34" charset="0"/>
              </a:rPr>
              <a:t>滤波器参数</a:t>
            </a:r>
            <a:endParaRPr lang="zh-CN" altLang="en-US" sz="1800" b="1" dirty="0">
              <a:latin typeface="Tahoma" panose="020B0604030504040204" pitchFamily="34" charset="0"/>
            </a:endParaRPr>
          </a:p>
          <a:p>
            <a:pPr>
              <a:buNone/>
            </a:pPr>
            <a:endParaRPr lang="en-US" altLang="zh-CN" sz="1800" b="1" dirty="0">
              <a:latin typeface="Tahoma" panose="020B0604030504040204" pitchFamily="34" charset="0"/>
            </a:endParaRPr>
          </a:p>
        </p:txBody>
      </p:sp>
      <p:grpSp>
        <p:nvGrpSpPr>
          <p:cNvPr id="104452" name="Group 4"/>
          <p:cNvGrpSpPr/>
          <p:nvPr/>
        </p:nvGrpSpPr>
        <p:grpSpPr>
          <a:xfrm>
            <a:off x="457200" y="1970088"/>
            <a:ext cx="8686800" cy="4583112"/>
            <a:chOff x="336" y="1145"/>
            <a:chExt cx="5472" cy="2887"/>
          </a:xfrm>
        </p:grpSpPr>
        <p:sp>
          <p:nvSpPr>
            <p:cNvPr id="104453" name="Text Box 5"/>
            <p:cNvSpPr txBox="1"/>
            <p:nvPr/>
          </p:nvSpPr>
          <p:spPr>
            <a:xfrm>
              <a:off x="1344" y="1152"/>
              <a:ext cx="1296" cy="458"/>
            </a:xfrm>
            <a:prstGeom prst="rect">
              <a:avLst/>
            </a:prstGeom>
            <a:noFill/>
            <a:ln w="38100">
              <a:noFill/>
            </a:ln>
          </p:spPr>
          <p:txBody>
            <a:bodyPr>
              <a:spAutoFit/>
            </a:bodyPr>
            <a:p>
              <a:pPr>
                <a:spcBef>
                  <a:spcPct val="20000"/>
                </a:spcBef>
              </a:pPr>
              <a:r>
                <a:rPr lang="en-US" altLang="zh-CN" sz="2000" b="1" dirty="0">
                  <a:latin typeface="Tahoma" panose="020B0604030504040204" pitchFamily="34" charset="0"/>
                </a:rPr>
                <a:t>      </a:t>
              </a:r>
              <a:r>
                <a:rPr lang="zh-CN" altLang="en-US" b="1" dirty="0">
                  <a:latin typeface="Tahoma" panose="020B0604030504040204" pitchFamily="34" charset="0"/>
                </a:rPr>
                <a:t>窗函数</a:t>
              </a:r>
              <a:endParaRPr lang="zh-CN" altLang="en-US" b="1" dirty="0">
                <a:latin typeface="Tahoma" panose="020B0604030504040204" pitchFamily="34" charset="0"/>
              </a:endParaRPr>
            </a:p>
            <a:p>
              <a:pPr>
                <a:spcBef>
                  <a:spcPct val="20000"/>
                </a:spcBef>
              </a:pPr>
              <a:r>
                <a:rPr lang="en-US" altLang="zh-CN" b="1" dirty="0">
                  <a:latin typeface="Tahoma" panose="020B0604030504040204" pitchFamily="34" charset="0"/>
                </a:rPr>
                <a:t>|n|</a:t>
              </a:r>
              <a:r>
                <a:rPr lang="en-US" altLang="zh-CN" b="1" dirty="0">
                  <a:latin typeface="Tahoma" panose="020B0604030504040204" pitchFamily="34" charset="0"/>
                  <a:ea typeface="Batang" panose="02030600000101010101" pitchFamily="18" charset="-127"/>
                </a:rPr>
                <a:t>≤(N-1)/2</a:t>
              </a:r>
              <a:endParaRPr lang="en-US" altLang="zh-CN" b="1" dirty="0">
                <a:latin typeface="Tahoma" panose="020B0604030504040204" pitchFamily="34" charset="0"/>
              </a:endParaRPr>
            </a:p>
          </p:txBody>
        </p:sp>
        <p:sp>
          <p:nvSpPr>
            <p:cNvPr id="104454" name="Text Box 6"/>
            <p:cNvSpPr txBox="1"/>
            <p:nvPr/>
          </p:nvSpPr>
          <p:spPr>
            <a:xfrm>
              <a:off x="480" y="1200"/>
              <a:ext cx="768" cy="231"/>
            </a:xfrm>
            <a:prstGeom prst="rect">
              <a:avLst/>
            </a:prstGeom>
            <a:noFill/>
            <a:ln w="38100">
              <a:noFill/>
            </a:ln>
          </p:spPr>
          <p:txBody>
            <a:bodyPr>
              <a:spAutoFit/>
            </a:bodyPr>
            <a:p>
              <a:pPr>
                <a:spcBef>
                  <a:spcPct val="50000"/>
                </a:spcBef>
              </a:pPr>
              <a:r>
                <a:rPr lang="zh-CN" altLang="en-US" b="1" dirty="0">
                  <a:latin typeface="Tahoma" panose="020B0604030504040204" pitchFamily="34" charset="0"/>
                </a:rPr>
                <a:t>窗类型</a:t>
              </a:r>
              <a:endParaRPr lang="zh-CN" altLang="en-US" b="1" dirty="0">
                <a:latin typeface="Tahoma" panose="020B0604030504040204" pitchFamily="34" charset="0"/>
              </a:endParaRPr>
            </a:p>
          </p:txBody>
        </p:sp>
        <p:sp>
          <p:nvSpPr>
            <p:cNvPr id="104455" name="Text Box 7"/>
            <p:cNvSpPr txBox="1"/>
            <p:nvPr/>
          </p:nvSpPr>
          <p:spPr>
            <a:xfrm>
              <a:off x="2736" y="1152"/>
              <a:ext cx="768" cy="439"/>
            </a:xfrm>
            <a:prstGeom prst="rect">
              <a:avLst/>
            </a:prstGeom>
            <a:noFill/>
            <a:ln w="38100">
              <a:noFill/>
            </a:ln>
          </p:spPr>
          <p:txBody>
            <a:bodyPr>
              <a:spAutoFit/>
            </a:bodyPr>
            <a:p>
              <a:pPr>
                <a:spcBef>
                  <a:spcPct val="20000"/>
                </a:spcBef>
              </a:pPr>
              <a:r>
                <a:rPr lang="zh-CN" altLang="en-US" b="1" dirty="0">
                  <a:latin typeface="Tahoma" panose="020B0604030504040204" pitchFamily="34" charset="0"/>
                </a:rPr>
                <a:t>项数</a:t>
              </a:r>
              <a:endParaRPr lang="zh-CN" altLang="en-US" b="1" dirty="0">
                <a:latin typeface="Tahoma" panose="020B0604030504040204" pitchFamily="34" charset="0"/>
              </a:endParaRPr>
            </a:p>
            <a:p>
              <a:pPr>
                <a:spcBef>
                  <a:spcPct val="20000"/>
                </a:spcBef>
              </a:pPr>
              <a:r>
                <a:rPr lang="zh-CN" altLang="en-US" b="1" dirty="0">
                  <a:latin typeface="Tahoma" panose="020B0604030504040204" pitchFamily="34" charset="0"/>
                </a:rPr>
                <a:t>  </a:t>
              </a:r>
              <a:r>
                <a:rPr lang="en-US" altLang="zh-CN" b="1" dirty="0">
                  <a:latin typeface="Tahoma" panose="020B0604030504040204" pitchFamily="34" charset="0"/>
                </a:rPr>
                <a:t>N*</a:t>
              </a:r>
              <a:endParaRPr lang="en-US" altLang="zh-CN" b="1" dirty="0">
                <a:latin typeface="Tahoma" panose="020B0604030504040204" pitchFamily="34" charset="0"/>
              </a:endParaRPr>
            </a:p>
          </p:txBody>
        </p:sp>
        <p:sp>
          <p:nvSpPr>
            <p:cNvPr id="104456" name="Text Box 8"/>
            <p:cNvSpPr txBox="1"/>
            <p:nvPr/>
          </p:nvSpPr>
          <p:spPr>
            <a:xfrm>
              <a:off x="3360" y="1145"/>
              <a:ext cx="864" cy="439"/>
            </a:xfrm>
            <a:prstGeom prst="rect">
              <a:avLst/>
            </a:prstGeom>
            <a:noFill/>
            <a:ln w="38100">
              <a:noFill/>
            </a:ln>
          </p:spPr>
          <p:txBody>
            <a:bodyPr>
              <a:spAutoFit/>
            </a:bodyPr>
            <a:p>
              <a:pPr>
                <a:spcBef>
                  <a:spcPct val="20000"/>
                </a:spcBef>
              </a:pPr>
              <a:r>
                <a:rPr lang="zh-CN" altLang="en-US" b="1" dirty="0">
                  <a:latin typeface="Tahoma" panose="020B0604030504040204" pitchFamily="34" charset="0"/>
                </a:rPr>
                <a:t>滤波器阻带</a:t>
              </a:r>
              <a:endParaRPr lang="zh-CN" altLang="en-US" b="1" dirty="0">
                <a:latin typeface="Tahoma" panose="020B0604030504040204" pitchFamily="34" charset="0"/>
              </a:endParaRPr>
            </a:p>
            <a:p>
              <a:pPr>
                <a:spcBef>
                  <a:spcPct val="20000"/>
                </a:spcBef>
              </a:pPr>
              <a:r>
                <a:rPr lang="zh-CN" altLang="en-US" b="1" dirty="0">
                  <a:latin typeface="Tahoma" panose="020B0604030504040204" pitchFamily="34" charset="0"/>
                </a:rPr>
                <a:t> 衰减</a:t>
              </a:r>
              <a:r>
                <a:rPr lang="en-US" altLang="zh-CN" b="1" dirty="0">
                  <a:latin typeface="Tahoma" panose="020B0604030504040204" pitchFamily="34" charset="0"/>
                </a:rPr>
                <a:t>(dB)</a:t>
              </a:r>
              <a:endParaRPr lang="en-US" altLang="zh-CN" b="1" dirty="0">
                <a:latin typeface="Tahoma" panose="020B0604030504040204" pitchFamily="34" charset="0"/>
              </a:endParaRPr>
            </a:p>
          </p:txBody>
        </p:sp>
        <p:sp>
          <p:nvSpPr>
            <p:cNvPr id="104457" name="Text Box 9"/>
            <p:cNvSpPr txBox="1"/>
            <p:nvPr/>
          </p:nvSpPr>
          <p:spPr>
            <a:xfrm>
              <a:off x="4320" y="1145"/>
              <a:ext cx="1488"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   </a:t>
              </a:r>
              <a:r>
                <a:rPr lang="zh-CN" altLang="en-US" b="1" dirty="0">
                  <a:latin typeface="Tahoma" panose="020B0604030504040204" pitchFamily="34" charset="0"/>
                </a:rPr>
                <a:t>通带边缘增益</a:t>
              </a:r>
              <a:endParaRPr lang="zh-CN" altLang="en-US" b="1" dirty="0">
                <a:latin typeface="Tahoma" panose="020B0604030504040204" pitchFamily="34" charset="0"/>
              </a:endParaRPr>
            </a:p>
            <a:p>
              <a:pPr>
                <a:spcBef>
                  <a:spcPct val="20000"/>
                </a:spcBef>
              </a:pPr>
              <a:r>
                <a:rPr lang="en-US" altLang="zh-CN" b="1" dirty="0">
                  <a:latin typeface="Tahoma" panose="020B0604030504040204" pitchFamily="34" charset="0"/>
                </a:rPr>
                <a:t>20log(1-</a:t>
              </a:r>
              <a:r>
                <a:rPr lang="en-US" altLang="zh-CN" b="1" dirty="0">
                  <a:latin typeface="Tahoma" panose="020B0604030504040204" pitchFamily="34" charset="0"/>
                  <a:cs typeface="Tahoma" panose="020B0604030504040204" pitchFamily="34" charset="0"/>
                </a:rPr>
                <a:t>δp)</a:t>
              </a:r>
              <a:r>
                <a:rPr lang="en-US" altLang="zh-CN" b="1" dirty="0">
                  <a:latin typeface="Tahoma" panose="020B0604030504040204" pitchFamily="34" charset="0"/>
                </a:rPr>
                <a:t>(dB)</a:t>
              </a:r>
              <a:endParaRPr lang="en-US" altLang="zh-CN" b="1" dirty="0">
                <a:latin typeface="Tahoma" panose="020B0604030504040204" pitchFamily="34" charset="0"/>
              </a:endParaRPr>
            </a:p>
          </p:txBody>
        </p:sp>
        <p:sp>
          <p:nvSpPr>
            <p:cNvPr id="104458" name="Text Box 10"/>
            <p:cNvSpPr txBox="1"/>
            <p:nvPr/>
          </p:nvSpPr>
          <p:spPr>
            <a:xfrm>
              <a:off x="480" y="1737"/>
              <a:ext cx="4992" cy="231"/>
            </a:xfrm>
            <a:prstGeom prst="rect">
              <a:avLst/>
            </a:prstGeom>
            <a:noFill/>
            <a:ln w="38100">
              <a:noFill/>
            </a:ln>
          </p:spPr>
          <p:txBody>
            <a:bodyPr>
              <a:spAutoFit/>
            </a:bodyPr>
            <a:p>
              <a:pPr>
                <a:spcBef>
                  <a:spcPct val="50000"/>
                </a:spcBef>
              </a:pPr>
              <a:r>
                <a:rPr lang="en-US" altLang="zh-CN" b="1" dirty="0">
                  <a:latin typeface="Tahoma" panose="020B0604030504040204" pitchFamily="34" charset="0"/>
                </a:rPr>
                <a:t> </a:t>
              </a:r>
              <a:r>
                <a:rPr lang="zh-CN" altLang="en-US" b="1" dirty="0">
                  <a:latin typeface="Tahoma" panose="020B0604030504040204" pitchFamily="34" charset="0"/>
                </a:rPr>
                <a:t>矩形                        </a:t>
              </a:r>
              <a:r>
                <a:rPr lang="en-US" altLang="zh-CN" b="1" dirty="0">
                  <a:latin typeface="Tahoma" panose="020B0604030504040204" pitchFamily="34" charset="0"/>
                </a:rPr>
                <a:t>1                0.91                 21                     -0.9</a:t>
              </a:r>
              <a:endParaRPr lang="en-US" altLang="zh-CN" b="1" dirty="0">
                <a:latin typeface="Tahoma" panose="020B0604030504040204" pitchFamily="34" charset="0"/>
              </a:endParaRPr>
            </a:p>
          </p:txBody>
        </p:sp>
        <p:sp>
          <p:nvSpPr>
            <p:cNvPr id="104459" name="Text Box 11"/>
            <p:cNvSpPr txBox="1"/>
            <p:nvPr/>
          </p:nvSpPr>
          <p:spPr>
            <a:xfrm>
              <a:off x="480" y="2169"/>
              <a:ext cx="4992" cy="232"/>
            </a:xfrm>
            <a:prstGeom prst="rect">
              <a:avLst/>
            </a:prstGeom>
            <a:noFill/>
            <a:ln w="38100">
              <a:noFill/>
            </a:ln>
          </p:spPr>
          <p:txBody>
            <a:bodyPr>
              <a:spAutoFit/>
            </a:bodyPr>
            <a:p>
              <a:pPr>
                <a:spcBef>
                  <a:spcPct val="50000"/>
                </a:spcBef>
              </a:pPr>
              <a:r>
                <a:rPr lang="en-US" altLang="zh-CN" b="1" dirty="0">
                  <a:latin typeface="Tahoma" panose="020B0604030504040204" pitchFamily="34" charset="0"/>
                </a:rPr>
                <a:t> </a:t>
              </a:r>
              <a:r>
                <a:rPr lang="zh-CN" altLang="en-US" b="1" dirty="0">
                  <a:latin typeface="Tahoma" panose="020B0604030504040204" pitchFamily="34" charset="0"/>
                </a:rPr>
                <a:t>汉宁     </a:t>
              </a:r>
              <a:r>
                <a:rPr lang="en-US" altLang="zh-CN" b="1" dirty="0">
                  <a:latin typeface="Tahoma" panose="020B0604030504040204" pitchFamily="34" charset="0"/>
                </a:rPr>
                <a:t>0.5+0.5cos                  3.32                 44                     -0.06</a:t>
              </a:r>
              <a:endParaRPr lang="en-US" altLang="zh-CN" b="1" dirty="0">
                <a:latin typeface="Tahoma" panose="020B0604030504040204" pitchFamily="34" charset="0"/>
              </a:endParaRPr>
            </a:p>
          </p:txBody>
        </p:sp>
        <p:sp>
          <p:nvSpPr>
            <p:cNvPr id="104460" name="Text Box 12"/>
            <p:cNvSpPr txBox="1"/>
            <p:nvPr/>
          </p:nvSpPr>
          <p:spPr>
            <a:xfrm>
              <a:off x="480" y="2640"/>
              <a:ext cx="4992" cy="232"/>
            </a:xfrm>
            <a:prstGeom prst="rect">
              <a:avLst/>
            </a:prstGeom>
            <a:noFill/>
            <a:ln w="38100">
              <a:noFill/>
            </a:ln>
          </p:spPr>
          <p:txBody>
            <a:bodyPr>
              <a:spAutoFit/>
            </a:bodyPr>
            <a:p>
              <a:pPr>
                <a:spcBef>
                  <a:spcPct val="50000"/>
                </a:spcBef>
              </a:pPr>
              <a:r>
                <a:rPr lang="en-US" altLang="zh-CN" b="1" dirty="0">
                  <a:latin typeface="Tahoma" panose="020B0604030504040204" pitchFamily="34" charset="0"/>
                </a:rPr>
                <a:t> </a:t>
              </a:r>
              <a:r>
                <a:rPr lang="zh-CN" altLang="en-US" b="1" dirty="0">
                  <a:latin typeface="Tahoma" panose="020B0604030504040204" pitchFamily="34" charset="0"/>
                </a:rPr>
                <a:t>哈明   </a:t>
              </a:r>
              <a:r>
                <a:rPr lang="en-US" altLang="zh-CN" b="1" dirty="0">
                  <a:latin typeface="Tahoma" panose="020B0604030504040204" pitchFamily="34" charset="0"/>
                </a:rPr>
                <a:t>0.54+0.46cos                3.44                 55                     -0.02</a:t>
              </a:r>
              <a:endParaRPr lang="en-US" altLang="zh-CN" b="1" dirty="0">
                <a:latin typeface="Tahoma" panose="020B0604030504040204" pitchFamily="34" charset="0"/>
              </a:endParaRPr>
            </a:p>
          </p:txBody>
        </p:sp>
        <p:sp>
          <p:nvSpPr>
            <p:cNvPr id="104461" name="Text Box 13"/>
            <p:cNvSpPr txBox="1"/>
            <p:nvPr/>
          </p:nvSpPr>
          <p:spPr>
            <a:xfrm>
              <a:off x="336" y="3081"/>
              <a:ext cx="4992" cy="232"/>
            </a:xfrm>
            <a:prstGeom prst="rect">
              <a:avLst/>
            </a:prstGeom>
            <a:noFill/>
            <a:ln w="38100">
              <a:noFill/>
            </a:ln>
          </p:spPr>
          <p:txBody>
            <a:bodyPr>
              <a:spAutoFit/>
            </a:bodyPr>
            <a:p>
              <a:pPr>
                <a:spcBef>
                  <a:spcPct val="50000"/>
                </a:spcBef>
              </a:pPr>
              <a:r>
                <a:rPr lang="en-US" altLang="zh-CN" b="1" dirty="0">
                  <a:latin typeface="Tahoma" panose="020B0604030504040204" pitchFamily="34" charset="0"/>
                </a:rPr>
                <a:t> </a:t>
              </a:r>
              <a:r>
                <a:rPr lang="zh-CN" altLang="en-US" b="1" dirty="0">
                  <a:latin typeface="Tahoma" panose="020B0604030504040204" pitchFamily="34" charset="0"/>
                </a:rPr>
                <a:t>布莱克曼  </a:t>
              </a:r>
              <a:r>
                <a:rPr lang="en-US" altLang="zh-CN" b="1" dirty="0">
                  <a:latin typeface="Tahoma" panose="020B0604030504040204" pitchFamily="34" charset="0"/>
                </a:rPr>
                <a:t>0.42+0.5cos                5.98                 75                   -0.0014</a:t>
              </a:r>
              <a:endParaRPr lang="en-US" altLang="zh-CN" b="1" dirty="0">
                <a:latin typeface="Tahoma" panose="020B0604030504040204" pitchFamily="34" charset="0"/>
              </a:endParaRPr>
            </a:p>
          </p:txBody>
        </p:sp>
        <p:grpSp>
          <p:nvGrpSpPr>
            <p:cNvPr id="104462" name="Group 14"/>
            <p:cNvGrpSpPr/>
            <p:nvPr/>
          </p:nvGrpSpPr>
          <p:grpSpPr>
            <a:xfrm>
              <a:off x="2016" y="3408"/>
              <a:ext cx="480" cy="439"/>
              <a:chOff x="2064" y="3737"/>
              <a:chExt cx="480" cy="439"/>
            </a:xfrm>
          </p:grpSpPr>
          <p:sp>
            <p:nvSpPr>
              <p:cNvPr id="104491" name="Text Box 15"/>
              <p:cNvSpPr txBox="1"/>
              <p:nvPr/>
            </p:nvSpPr>
            <p:spPr>
              <a:xfrm>
                <a:off x="2064" y="3737"/>
                <a:ext cx="480"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4</a:t>
                </a:r>
                <a:r>
                  <a:rPr lang="en-US" altLang="zh-CN" b="1" dirty="0">
                    <a:latin typeface="Tahoma" panose="020B0604030504040204" pitchFamily="34" charset="0"/>
                    <a:cs typeface="Times New Roman" panose="02020603050405020304" pitchFamily="18" charset="0"/>
                  </a:rPr>
                  <a:t>πn</a:t>
                </a:r>
                <a:endParaRPr lang="en-US" altLang="zh-CN" b="1" dirty="0">
                  <a:latin typeface="Tahoma" panose="020B0604030504040204" pitchFamily="34" charset="0"/>
                  <a:cs typeface="Times New Roman" panose="02020603050405020304" pitchFamily="18" charset="0"/>
                </a:endParaRPr>
              </a:p>
              <a:p>
                <a:pPr>
                  <a:spcBef>
                    <a:spcPct val="20000"/>
                  </a:spcBef>
                </a:pPr>
                <a:r>
                  <a:rPr lang="en-US" altLang="zh-CN" b="1" dirty="0">
                    <a:latin typeface="Tahoma" panose="020B0604030504040204" pitchFamily="34" charset="0"/>
                    <a:cs typeface="Times New Roman" panose="02020603050405020304" pitchFamily="18" charset="0"/>
                  </a:rPr>
                  <a:t>N-1</a:t>
                </a:r>
                <a:endParaRPr lang="en-US" altLang="zh-CN" b="1" dirty="0">
                  <a:latin typeface="Tahoma" panose="020B0604030504040204" pitchFamily="34" charset="0"/>
                  <a:ea typeface="Times New Roman" panose="02020603050405020304" pitchFamily="18" charset="0"/>
                </a:endParaRPr>
              </a:p>
            </p:txBody>
          </p:sp>
          <p:sp>
            <p:nvSpPr>
              <p:cNvPr id="104492" name="Line 16"/>
              <p:cNvSpPr/>
              <p:nvPr/>
            </p:nvSpPr>
            <p:spPr>
              <a:xfrm>
                <a:off x="2160" y="3936"/>
                <a:ext cx="192" cy="0"/>
              </a:xfrm>
              <a:prstGeom prst="line">
                <a:avLst/>
              </a:prstGeom>
              <a:ln w="38100" cap="flat" cmpd="sng">
                <a:solidFill>
                  <a:schemeClr val="tx1"/>
                </a:solidFill>
                <a:prstDash val="solid"/>
                <a:headEnd type="none" w="med" len="med"/>
                <a:tailEnd type="none" w="med" len="med"/>
              </a:ln>
            </p:spPr>
          </p:sp>
          <p:sp>
            <p:nvSpPr>
              <p:cNvPr id="104493" name="AutoShape 17"/>
              <p:cNvSpPr/>
              <p:nvPr/>
            </p:nvSpPr>
            <p:spPr>
              <a:xfrm>
                <a:off x="2064" y="3840"/>
                <a:ext cx="384" cy="240"/>
              </a:xfrm>
              <a:prstGeom prst="bracketPair">
                <a:avLst>
                  <a:gd name="adj" fmla="val 16667"/>
                </a:avLst>
              </a:prstGeom>
              <a:noFill/>
              <a:ln w="25400"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grpSp>
        <p:grpSp>
          <p:nvGrpSpPr>
            <p:cNvPr id="104463" name="Group 18"/>
            <p:cNvGrpSpPr/>
            <p:nvPr/>
          </p:nvGrpSpPr>
          <p:grpSpPr>
            <a:xfrm>
              <a:off x="1920" y="2064"/>
              <a:ext cx="480" cy="439"/>
              <a:chOff x="2064" y="3737"/>
              <a:chExt cx="480" cy="439"/>
            </a:xfrm>
          </p:grpSpPr>
          <p:sp>
            <p:nvSpPr>
              <p:cNvPr id="104488" name="Text Box 19"/>
              <p:cNvSpPr txBox="1"/>
              <p:nvPr/>
            </p:nvSpPr>
            <p:spPr>
              <a:xfrm>
                <a:off x="2064" y="3737"/>
                <a:ext cx="480"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2</a:t>
                </a:r>
                <a:r>
                  <a:rPr lang="en-US" altLang="zh-CN" b="1" dirty="0">
                    <a:latin typeface="Tahoma" panose="020B0604030504040204" pitchFamily="34" charset="0"/>
                    <a:cs typeface="Times New Roman" panose="02020603050405020304" pitchFamily="18" charset="0"/>
                  </a:rPr>
                  <a:t>πn</a:t>
                </a:r>
                <a:endParaRPr lang="en-US" altLang="zh-CN" b="1" dirty="0">
                  <a:latin typeface="Tahoma" panose="020B0604030504040204" pitchFamily="34" charset="0"/>
                  <a:cs typeface="Times New Roman" panose="02020603050405020304" pitchFamily="18" charset="0"/>
                </a:endParaRPr>
              </a:p>
              <a:p>
                <a:pPr>
                  <a:spcBef>
                    <a:spcPct val="20000"/>
                  </a:spcBef>
                </a:pPr>
                <a:r>
                  <a:rPr lang="en-US" altLang="zh-CN" b="1" dirty="0">
                    <a:latin typeface="Tahoma" panose="020B0604030504040204" pitchFamily="34" charset="0"/>
                    <a:cs typeface="Times New Roman" panose="02020603050405020304" pitchFamily="18" charset="0"/>
                  </a:rPr>
                  <a:t>N-1</a:t>
                </a:r>
                <a:endParaRPr lang="en-US" altLang="zh-CN" b="1" dirty="0">
                  <a:latin typeface="Tahoma" panose="020B0604030504040204" pitchFamily="34" charset="0"/>
                  <a:ea typeface="Times New Roman" panose="02020603050405020304" pitchFamily="18" charset="0"/>
                </a:endParaRPr>
              </a:p>
            </p:txBody>
          </p:sp>
          <p:sp>
            <p:nvSpPr>
              <p:cNvPr id="104489" name="Line 20"/>
              <p:cNvSpPr/>
              <p:nvPr/>
            </p:nvSpPr>
            <p:spPr>
              <a:xfrm>
                <a:off x="2160" y="3936"/>
                <a:ext cx="192" cy="0"/>
              </a:xfrm>
              <a:prstGeom prst="line">
                <a:avLst/>
              </a:prstGeom>
              <a:ln w="38100" cap="flat" cmpd="sng">
                <a:solidFill>
                  <a:schemeClr val="tx1"/>
                </a:solidFill>
                <a:prstDash val="solid"/>
                <a:headEnd type="none" w="med" len="med"/>
                <a:tailEnd type="none" w="med" len="med"/>
              </a:ln>
            </p:spPr>
          </p:sp>
          <p:sp>
            <p:nvSpPr>
              <p:cNvPr id="104490" name="AutoShape 21"/>
              <p:cNvSpPr/>
              <p:nvPr/>
            </p:nvSpPr>
            <p:spPr>
              <a:xfrm>
                <a:off x="2064" y="3840"/>
                <a:ext cx="384" cy="240"/>
              </a:xfrm>
              <a:prstGeom prst="bracketPair">
                <a:avLst>
                  <a:gd name="adj" fmla="val 16667"/>
                </a:avLst>
              </a:prstGeom>
              <a:noFill/>
              <a:ln w="25400"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grpSp>
        <p:grpSp>
          <p:nvGrpSpPr>
            <p:cNvPr id="104464" name="Group 22"/>
            <p:cNvGrpSpPr/>
            <p:nvPr/>
          </p:nvGrpSpPr>
          <p:grpSpPr>
            <a:xfrm>
              <a:off x="2016" y="2544"/>
              <a:ext cx="480" cy="439"/>
              <a:chOff x="2064" y="3737"/>
              <a:chExt cx="480" cy="439"/>
            </a:xfrm>
          </p:grpSpPr>
          <p:sp>
            <p:nvSpPr>
              <p:cNvPr id="104485" name="Text Box 23"/>
              <p:cNvSpPr txBox="1"/>
              <p:nvPr/>
            </p:nvSpPr>
            <p:spPr>
              <a:xfrm>
                <a:off x="2064" y="3737"/>
                <a:ext cx="480"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2</a:t>
                </a:r>
                <a:r>
                  <a:rPr lang="en-US" altLang="zh-CN" b="1" dirty="0">
                    <a:latin typeface="Tahoma" panose="020B0604030504040204" pitchFamily="34" charset="0"/>
                    <a:cs typeface="Times New Roman" panose="02020603050405020304" pitchFamily="18" charset="0"/>
                  </a:rPr>
                  <a:t>πn</a:t>
                </a:r>
                <a:endParaRPr lang="en-US" altLang="zh-CN" b="1" dirty="0">
                  <a:latin typeface="Tahoma" panose="020B0604030504040204" pitchFamily="34" charset="0"/>
                  <a:cs typeface="Times New Roman" panose="02020603050405020304" pitchFamily="18" charset="0"/>
                </a:endParaRPr>
              </a:p>
              <a:p>
                <a:pPr>
                  <a:spcBef>
                    <a:spcPct val="20000"/>
                  </a:spcBef>
                </a:pPr>
                <a:r>
                  <a:rPr lang="en-US" altLang="zh-CN" b="1" dirty="0">
                    <a:latin typeface="Tahoma" panose="020B0604030504040204" pitchFamily="34" charset="0"/>
                    <a:cs typeface="Times New Roman" panose="02020603050405020304" pitchFamily="18" charset="0"/>
                  </a:rPr>
                  <a:t>N-1</a:t>
                </a:r>
                <a:endParaRPr lang="en-US" altLang="zh-CN" b="1" dirty="0">
                  <a:latin typeface="Tahoma" panose="020B0604030504040204" pitchFamily="34" charset="0"/>
                  <a:ea typeface="Times New Roman" panose="02020603050405020304" pitchFamily="18" charset="0"/>
                </a:endParaRPr>
              </a:p>
            </p:txBody>
          </p:sp>
          <p:sp>
            <p:nvSpPr>
              <p:cNvPr id="104486" name="Line 24"/>
              <p:cNvSpPr/>
              <p:nvPr/>
            </p:nvSpPr>
            <p:spPr>
              <a:xfrm>
                <a:off x="2160" y="3936"/>
                <a:ext cx="192" cy="0"/>
              </a:xfrm>
              <a:prstGeom prst="line">
                <a:avLst/>
              </a:prstGeom>
              <a:ln w="38100" cap="flat" cmpd="sng">
                <a:solidFill>
                  <a:schemeClr val="tx1"/>
                </a:solidFill>
                <a:prstDash val="solid"/>
                <a:headEnd type="none" w="med" len="med"/>
                <a:tailEnd type="none" w="med" len="med"/>
              </a:ln>
            </p:spPr>
          </p:sp>
          <p:sp>
            <p:nvSpPr>
              <p:cNvPr id="104487" name="AutoShape 25"/>
              <p:cNvSpPr/>
              <p:nvPr/>
            </p:nvSpPr>
            <p:spPr>
              <a:xfrm>
                <a:off x="2064" y="3840"/>
                <a:ext cx="384" cy="240"/>
              </a:xfrm>
              <a:prstGeom prst="bracketPair">
                <a:avLst>
                  <a:gd name="adj" fmla="val 16667"/>
                </a:avLst>
              </a:prstGeom>
              <a:noFill/>
              <a:ln w="25400"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grpSp>
        <p:grpSp>
          <p:nvGrpSpPr>
            <p:cNvPr id="104465" name="Group 26"/>
            <p:cNvGrpSpPr/>
            <p:nvPr/>
          </p:nvGrpSpPr>
          <p:grpSpPr>
            <a:xfrm>
              <a:off x="2016" y="2976"/>
              <a:ext cx="480" cy="439"/>
              <a:chOff x="2064" y="3737"/>
              <a:chExt cx="480" cy="439"/>
            </a:xfrm>
          </p:grpSpPr>
          <p:sp>
            <p:nvSpPr>
              <p:cNvPr id="104482" name="Text Box 27"/>
              <p:cNvSpPr txBox="1"/>
              <p:nvPr/>
            </p:nvSpPr>
            <p:spPr>
              <a:xfrm>
                <a:off x="2064" y="3737"/>
                <a:ext cx="480"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2</a:t>
                </a:r>
                <a:r>
                  <a:rPr lang="en-US" altLang="zh-CN" b="1" dirty="0">
                    <a:latin typeface="Tahoma" panose="020B0604030504040204" pitchFamily="34" charset="0"/>
                    <a:cs typeface="Times New Roman" panose="02020603050405020304" pitchFamily="18" charset="0"/>
                  </a:rPr>
                  <a:t>πn</a:t>
                </a:r>
                <a:endParaRPr lang="en-US" altLang="zh-CN" b="1" dirty="0">
                  <a:latin typeface="Tahoma" panose="020B0604030504040204" pitchFamily="34" charset="0"/>
                  <a:cs typeface="Times New Roman" panose="02020603050405020304" pitchFamily="18" charset="0"/>
                </a:endParaRPr>
              </a:p>
              <a:p>
                <a:pPr>
                  <a:spcBef>
                    <a:spcPct val="20000"/>
                  </a:spcBef>
                </a:pPr>
                <a:r>
                  <a:rPr lang="en-US" altLang="zh-CN" b="1" dirty="0">
                    <a:latin typeface="Tahoma" panose="020B0604030504040204" pitchFamily="34" charset="0"/>
                    <a:cs typeface="Times New Roman" panose="02020603050405020304" pitchFamily="18" charset="0"/>
                  </a:rPr>
                  <a:t>N-1</a:t>
                </a:r>
                <a:endParaRPr lang="en-US" altLang="zh-CN" b="1" dirty="0">
                  <a:latin typeface="Tahoma" panose="020B0604030504040204" pitchFamily="34" charset="0"/>
                  <a:ea typeface="Times New Roman" panose="02020603050405020304" pitchFamily="18" charset="0"/>
                </a:endParaRPr>
              </a:p>
            </p:txBody>
          </p:sp>
          <p:sp>
            <p:nvSpPr>
              <p:cNvPr id="104483" name="Line 28"/>
              <p:cNvSpPr/>
              <p:nvPr/>
            </p:nvSpPr>
            <p:spPr>
              <a:xfrm>
                <a:off x="2160" y="3936"/>
                <a:ext cx="192" cy="0"/>
              </a:xfrm>
              <a:prstGeom prst="line">
                <a:avLst/>
              </a:prstGeom>
              <a:ln w="38100" cap="flat" cmpd="sng">
                <a:solidFill>
                  <a:schemeClr val="tx1"/>
                </a:solidFill>
                <a:prstDash val="solid"/>
                <a:headEnd type="none" w="med" len="med"/>
                <a:tailEnd type="none" w="med" len="med"/>
              </a:ln>
            </p:spPr>
          </p:sp>
          <p:sp>
            <p:nvSpPr>
              <p:cNvPr id="104484" name="AutoShape 29"/>
              <p:cNvSpPr/>
              <p:nvPr/>
            </p:nvSpPr>
            <p:spPr>
              <a:xfrm>
                <a:off x="2064" y="3840"/>
                <a:ext cx="384" cy="240"/>
              </a:xfrm>
              <a:prstGeom prst="bracketPair">
                <a:avLst>
                  <a:gd name="adj" fmla="val 16667"/>
                </a:avLst>
              </a:prstGeom>
              <a:noFill/>
              <a:ln w="25400" cap="flat" cmpd="sng">
                <a:solidFill>
                  <a:schemeClr val="tx1"/>
                </a:solidFill>
                <a:prstDash val="solid"/>
                <a:headEnd type="none" w="med" len="med"/>
                <a:tailEnd type="none" w="med" len="med"/>
              </a:ln>
            </p:spPr>
            <p:txBody>
              <a:bodyPr wrap="none" anchor="ctr" anchorCtr="0"/>
              <a:p>
                <a:endParaRPr lang="zh-CN" altLang="en-US" dirty="0">
                  <a:latin typeface="Arial" panose="020B0604020202020204" pitchFamily="34" charset="0"/>
                </a:endParaRPr>
              </a:p>
            </p:txBody>
          </p:sp>
        </p:grpSp>
        <p:sp>
          <p:nvSpPr>
            <p:cNvPr id="104466" name="Text Box 30"/>
            <p:cNvSpPr txBox="1"/>
            <p:nvPr/>
          </p:nvSpPr>
          <p:spPr>
            <a:xfrm>
              <a:off x="1173" y="3459"/>
              <a:ext cx="1152" cy="231"/>
            </a:xfrm>
            <a:prstGeom prst="rect">
              <a:avLst/>
            </a:prstGeom>
            <a:noFill/>
            <a:ln w="38100">
              <a:noFill/>
            </a:ln>
          </p:spPr>
          <p:txBody>
            <a:bodyPr>
              <a:spAutoFit/>
            </a:bodyPr>
            <a:p>
              <a:pPr>
                <a:spcBef>
                  <a:spcPct val="50000"/>
                </a:spcBef>
              </a:pPr>
              <a:r>
                <a:rPr lang="en-US" altLang="zh-CN" b="1" dirty="0">
                  <a:latin typeface="Tahoma" panose="020B0604030504040204" pitchFamily="34" charset="0"/>
                </a:rPr>
                <a:t>+0.08cos</a:t>
              </a:r>
              <a:endParaRPr lang="en-US" altLang="zh-CN" b="1" dirty="0">
                <a:latin typeface="Tahoma" panose="020B0604030504040204" pitchFamily="34" charset="0"/>
              </a:endParaRPr>
            </a:p>
          </p:txBody>
        </p:sp>
        <p:grpSp>
          <p:nvGrpSpPr>
            <p:cNvPr id="104467" name="Group 31"/>
            <p:cNvGrpSpPr/>
            <p:nvPr/>
          </p:nvGrpSpPr>
          <p:grpSpPr>
            <a:xfrm>
              <a:off x="3024" y="2969"/>
              <a:ext cx="528" cy="439"/>
              <a:chOff x="2976" y="3648"/>
              <a:chExt cx="528" cy="439"/>
            </a:xfrm>
          </p:grpSpPr>
          <p:sp>
            <p:nvSpPr>
              <p:cNvPr id="104480" name="Text Box 32"/>
              <p:cNvSpPr txBox="1"/>
              <p:nvPr/>
            </p:nvSpPr>
            <p:spPr>
              <a:xfrm>
                <a:off x="2976" y="3648"/>
                <a:ext cx="528"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 fs</a:t>
                </a:r>
                <a:endParaRPr lang="en-US" altLang="zh-CN" b="1" dirty="0">
                  <a:latin typeface="Tahoma" panose="020B0604030504040204" pitchFamily="34" charset="0"/>
                </a:endParaRPr>
              </a:p>
              <a:p>
                <a:pPr>
                  <a:spcBef>
                    <a:spcPct val="20000"/>
                  </a:spcBef>
                </a:pPr>
                <a:r>
                  <a:rPr lang="en-US" altLang="zh-CN" b="1" dirty="0">
                    <a:latin typeface="Tahoma" panose="020B0604030504040204" pitchFamily="34" charset="0"/>
                  </a:rPr>
                  <a:t>∆B</a:t>
                </a:r>
                <a:endParaRPr lang="en-US" altLang="zh-CN" b="1" dirty="0">
                  <a:latin typeface="Tahoma" panose="020B0604030504040204" pitchFamily="34" charset="0"/>
                </a:endParaRPr>
              </a:p>
            </p:txBody>
          </p:sp>
          <p:sp>
            <p:nvSpPr>
              <p:cNvPr id="104481" name="Line 33"/>
              <p:cNvSpPr/>
              <p:nvPr/>
            </p:nvSpPr>
            <p:spPr>
              <a:xfrm>
                <a:off x="3024" y="3888"/>
                <a:ext cx="240" cy="0"/>
              </a:xfrm>
              <a:prstGeom prst="line">
                <a:avLst/>
              </a:prstGeom>
              <a:ln w="38100" cap="flat" cmpd="sng">
                <a:solidFill>
                  <a:schemeClr val="tx1"/>
                </a:solidFill>
                <a:prstDash val="solid"/>
                <a:headEnd type="none" w="med" len="med"/>
                <a:tailEnd type="none" w="med" len="med"/>
              </a:ln>
            </p:spPr>
          </p:sp>
        </p:grpSp>
        <p:grpSp>
          <p:nvGrpSpPr>
            <p:cNvPr id="104468" name="Group 34"/>
            <p:cNvGrpSpPr/>
            <p:nvPr/>
          </p:nvGrpSpPr>
          <p:grpSpPr>
            <a:xfrm>
              <a:off x="2976" y="1632"/>
              <a:ext cx="528" cy="439"/>
              <a:chOff x="2976" y="3648"/>
              <a:chExt cx="528" cy="439"/>
            </a:xfrm>
          </p:grpSpPr>
          <p:sp>
            <p:nvSpPr>
              <p:cNvPr id="104478" name="Text Box 35"/>
              <p:cNvSpPr txBox="1"/>
              <p:nvPr/>
            </p:nvSpPr>
            <p:spPr>
              <a:xfrm>
                <a:off x="2976" y="3648"/>
                <a:ext cx="528"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 fs</a:t>
                </a:r>
                <a:endParaRPr lang="en-US" altLang="zh-CN" b="1" dirty="0">
                  <a:latin typeface="Tahoma" panose="020B0604030504040204" pitchFamily="34" charset="0"/>
                </a:endParaRPr>
              </a:p>
              <a:p>
                <a:pPr>
                  <a:spcBef>
                    <a:spcPct val="20000"/>
                  </a:spcBef>
                </a:pPr>
                <a:r>
                  <a:rPr lang="en-US" altLang="zh-CN" b="1" dirty="0">
                    <a:latin typeface="Tahoma" panose="020B0604030504040204" pitchFamily="34" charset="0"/>
                  </a:rPr>
                  <a:t> ∆B</a:t>
                </a:r>
                <a:endParaRPr lang="en-US" altLang="zh-CN" b="1" dirty="0">
                  <a:latin typeface="Tahoma" panose="020B0604030504040204" pitchFamily="34" charset="0"/>
                </a:endParaRPr>
              </a:p>
            </p:txBody>
          </p:sp>
          <p:sp>
            <p:nvSpPr>
              <p:cNvPr id="104479" name="Line 36"/>
              <p:cNvSpPr/>
              <p:nvPr/>
            </p:nvSpPr>
            <p:spPr>
              <a:xfrm>
                <a:off x="3024" y="3888"/>
                <a:ext cx="240" cy="0"/>
              </a:xfrm>
              <a:prstGeom prst="line">
                <a:avLst/>
              </a:prstGeom>
              <a:ln w="38100" cap="flat" cmpd="sng">
                <a:solidFill>
                  <a:schemeClr val="tx1"/>
                </a:solidFill>
                <a:prstDash val="solid"/>
                <a:headEnd type="none" w="med" len="med"/>
                <a:tailEnd type="none" w="med" len="med"/>
              </a:ln>
            </p:spPr>
          </p:sp>
        </p:grpSp>
        <p:grpSp>
          <p:nvGrpSpPr>
            <p:cNvPr id="104469" name="Group 37"/>
            <p:cNvGrpSpPr/>
            <p:nvPr/>
          </p:nvGrpSpPr>
          <p:grpSpPr>
            <a:xfrm>
              <a:off x="2976" y="2057"/>
              <a:ext cx="528" cy="439"/>
              <a:chOff x="2976" y="3648"/>
              <a:chExt cx="528" cy="439"/>
            </a:xfrm>
          </p:grpSpPr>
          <p:sp>
            <p:nvSpPr>
              <p:cNvPr id="104476" name="Text Box 38"/>
              <p:cNvSpPr txBox="1"/>
              <p:nvPr/>
            </p:nvSpPr>
            <p:spPr>
              <a:xfrm>
                <a:off x="2976" y="3648"/>
                <a:ext cx="528"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 fs</a:t>
                </a:r>
                <a:endParaRPr lang="en-US" altLang="zh-CN" b="1" dirty="0">
                  <a:latin typeface="Tahoma" panose="020B0604030504040204" pitchFamily="34" charset="0"/>
                </a:endParaRPr>
              </a:p>
              <a:p>
                <a:pPr>
                  <a:spcBef>
                    <a:spcPct val="20000"/>
                  </a:spcBef>
                </a:pPr>
                <a:r>
                  <a:rPr lang="en-US" altLang="zh-CN" b="1" dirty="0">
                    <a:latin typeface="Tahoma" panose="020B0604030504040204" pitchFamily="34" charset="0"/>
                  </a:rPr>
                  <a:t>∆B</a:t>
                </a:r>
                <a:endParaRPr lang="en-US" altLang="zh-CN" b="1" dirty="0">
                  <a:latin typeface="Tahoma" panose="020B0604030504040204" pitchFamily="34" charset="0"/>
                </a:endParaRPr>
              </a:p>
            </p:txBody>
          </p:sp>
          <p:sp>
            <p:nvSpPr>
              <p:cNvPr id="104477" name="Line 39"/>
              <p:cNvSpPr/>
              <p:nvPr/>
            </p:nvSpPr>
            <p:spPr>
              <a:xfrm>
                <a:off x="3024" y="3888"/>
                <a:ext cx="240" cy="0"/>
              </a:xfrm>
              <a:prstGeom prst="line">
                <a:avLst/>
              </a:prstGeom>
              <a:ln w="38100" cap="flat" cmpd="sng">
                <a:solidFill>
                  <a:schemeClr val="tx1"/>
                </a:solidFill>
                <a:prstDash val="solid"/>
                <a:headEnd type="none" w="med" len="med"/>
                <a:tailEnd type="none" w="med" len="med"/>
              </a:ln>
            </p:spPr>
          </p:sp>
        </p:grpSp>
        <p:grpSp>
          <p:nvGrpSpPr>
            <p:cNvPr id="104470" name="Group 40"/>
            <p:cNvGrpSpPr/>
            <p:nvPr/>
          </p:nvGrpSpPr>
          <p:grpSpPr>
            <a:xfrm>
              <a:off x="3024" y="2537"/>
              <a:ext cx="528" cy="439"/>
              <a:chOff x="2976" y="3648"/>
              <a:chExt cx="528" cy="439"/>
            </a:xfrm>
          </p:grpSpPr>
          <p:sp>
            <p:nvSpPr>
              <p:cNvPr id="104474" name="Text Box 41"/>
              <p:cNvSpPr txBox="1"/>
              <p:nvPr/>
            </p:nvSpPr>
            <p:spPr>
              <a:xfrm>
                <a:off x="2976" y="3648"/>
                <a:ext cx="528"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 fs</a:t>
                </a:r>
                <a:endParaRPr lang="en-US" altLang="zh-CN" b="1" dirty="0">
                  <a:latin typeface="Tahoma" panose="020B0604030504040204" pitchFamily="34" charset="0"/>
                </a:endParaRPr>
              </a:p>
              <a:p>
                <a:pPr>
                  <a:spcBef>
                    <a:spcPct val="20000"/>
                  </a:spcBef>
                </a:pPr>
                <a:r>
                  <a:rPr lang="en-US" altLang="zh-CN" b="1" dirty="0">
                    <a:latin typeface="Tahoma" panose="020B0604030504040204" pitchFamily="34" charset="0"/>
                  </a:rPr>
                  <a:t>∆B</a:t>
                </a:r>
                <a:endParaRPr lang="en-US" altLang="zh-CN" b="1" dirty="0">
                  <a:latin typeface="Tahoma" panose="020B0604030504040204" pitchFamily="34" charset="0"/>
                </a:endParaRPr>
              </a:p>
            </p:txBody>
          </p:sp>
          <p:sp>
            <p:nvSpPr>
              <p:cNvPr id="104475" name="Line 42"/>
              <p:cNvSpPr/>
              <p:nvPr/>
            </p:nvSpPr>
            <p:spPr>
              <a:xfrm>
                <a:off x="3024" y="3888"/>
                <a:ext cx="240" cy="0"/>
              </a:xfrm>
              <a:prstGeom prst="line">
                <a:avLst/>
              </a:prstGeom>
              <a:ln w="38100" cap="flat" cmpd="sng">
                <a:solidFill>
                  <a:schemeClr val="tx1"/>
                </a:solidFill>
                <a:prstDash val="solid"/>
                <a:headEnd type="none" w="med" len="med"/>
                <a:tailEnd type="none" w="med" len="med"/>
              </a:ln>
            </p:spPr>
          </p:sp>
        </p:grpSp>
        <p:sp>
          <p:nvSpPr>
            <p:cNvPr id="104471" name="Line 43"/>
            <p:cNvSpPr/>
            <p:nvPr/>
          </p:nvSpPr>
          <p:spPr>
            <a:xfrm flipV="1">
              <a:off x="528" y="1152"/>
              <a:ext cx="4944" cy="0"/>
            </a:xfrm>
            <a:prstGeom prst="line">
              <a:avLst/>
            </a:prstGeom>
            <a:ln w="38100" cap="flat" cmpd="sng">
              <a:solidFill>
                <a:schemeClr val="tx1"/>
              </a:solidFill>
              <a:prstDash val="solid"/>
              <a:headEnd type="none" w="med" len="med"/>
              <a:tailEnd type="none" w="med" len="med"/>
            </a:ln>
          </p:spPr>
        </p:sp>
        <p:sp>
          <p:nvSpPr>
            <p:cNvPr id="104472" name="Line 44"/>
            <p:cNvSpPr/>
            <p:nvPr/>
          </p:nvSpPr>
          <p:spPr>
            <a:xfrm>
              <a:off x="480" y="1632"/>
              <a:ext cx="4944" cy="0"/>
            </a:xfrm>
            <a:prstGeom prst="line">
              <a:avLst/>
            </a:prstGeom>
            <a:ln w="25400" cap="flat" cmpd="sng">
              <a:solidFill>
                <a:schemeClr val="tx1"/>
              </a:solidFill>
              <a:prstDash val="solid"/>
              <a:headEnd type="none" w="med" len="med"/>
              <a:tailEnd type="none" w="med" len="med"/>
            </a:ln>
          </p:spPr>
        </p:sp>
        <p:sp>
          <p:nvSpPr>
            <p:cNvPr id="104473" name="Line 45"/>
            <p:cNvSpPr/>
            <p:nvPr/>
          </p:nvSpPr>
          <p:spPr>
            <a:xfrm>
              <a:off x="480" y="4032"/>
              <a:ext cx="4944" cy="0"/>
            </a:xfrm>
            <a:prstGeom prst="line">
              <a:avLst/>
            </a:prstGeom>
            <a:ln w="38100" cap="flat" cmpd="sng">
              <a:solidFill>
                <a:schemeClr val="tx1"/>
              </a:solidFill>
              <a:prstDash val="solid"/>
              <a:headEnd type="none" w="med" len="med"/>
              <a:tailEnd type="none" w="med" len="med"/>
            </a:ln>
          </p:spPr>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Text Box 2"/>
          <p:cNvSpPr txBox="1"/>
          <p:nvPr/>
        </p:nvSpPr>
        <p:spPr>
          <a:xfrm>
            <a:off x="6934200" y="1131888"/>
            <a:ext cx="2352675" cy="696912"/>
          </a:xfrm>
          <a:prstGeom prst="rect">
            <a:avLst/>
          </a:prstGeom>
          <a:noFill/>
          <a:ln w="38100">
            <a:noFill/>
          </a:ln>
        </p:spPr>
        <p:txBody>
          <a:bodyPr>
            <a:spAutoFit/>
          </a:bodyPr>
          <a:p>
            <a:pPr>
              <a:spcBef>
                <a:spcPct val="20000"/>
              </a:spcBef>
            </a:pPr>
            <a:r>
              <a:rPr lang="en-US" altLang="zh-CN" b="1" dirty="0">
                <a:latin typeface="Tahoma" panose="020B0604030504040204" pitchFamily="34" charset="0"/>
              </a:rPr>
              <a:t>   </a:t>
            </a:r>
            <a:r>
              <a:rPr lang="zh-CN" altLang="en-US" b="1" dirty="0">
                <a:latin typeface="Tahoma" panose="020B0604030504040204" pitchFamily="34" charset="0"/>
              </a:rPr>
              <a:t>通带边缘增益</a:t>
            </a:r>
            <a:endParaRPr lang="zh-CN" altLang="en-US" b="1" dirty="0">
              <a:latin typeface="Tahoma" panose="020B0604030504040204" pitchFamily="34" charset="0"/>
            </a:endParaRPr>
          </a:p>
          <a:p>
            <a:pPr>
              <a:spcBef>
                <a:spcPct val="20000"/>
              </a:spcBef>
            </a:pPr>
            <a:r>
              <a:rPr lang="en-US" altLang="zh-CN" b="1" dirty="0">
                <a:latin typeface="Tahoma" panose="020B0604030504040204" pitchFamily="34" charset="0"/>
              </a:rPr>
              <a:t>20log(1-</a:t>
            </a:r>
            <a:r>
              <a:rPr lang="en-US" altLang="zh-CN" b="1" dirty="0">
                <a:latin typeface="Tahoma" panose="020B0604030504040204" pitchFamily="34" charset="0"/>
                <a:cs typeface="Tahoma" panose="020B0604030504040204" pitchFamily="34" charset="0"/>
              </a:rPr>
              <a:t>δp)</a:t>
            </a:r>
            <a:r>
              <a:rPr lang="en-US" altLang="zh-CN" b="1" dirty="0">
                <a:latin typeface="Tahoma" panose="020B0604030504040204" pitchFamily="34" charset="0"/>
              </a:rPr>
              <a:t>(dB)</a:t>
            </a:r>
            <a:endParaRPr lang="en-US" altLang="zh-CN" b="1" dirty="0">
              <a:latin typeface="Tahoma" panose="020B0604030504040204" pitchFamily="34" charset="0"/>
            </a:endParaRPr>
          </a:p>
        </p:txBody>
      </p:sp>
      <p:grpSp>
        <p:nvGrpSpPr>
          <p:cNvPr id="105475" name="Group 3"/>
          <p:cNvGrpSpPr/>
          <p:nvPr/>
        </p:nvGrpSpPr>
        <p:grpSpPr>
          <a:xfrm>
            <a:off x="533400" y="1066800"/>
            <a:ext cx="8153400" cy="4343400"/>
            <a:chOff x="336" y="528"/>
            <a:chExt cx="5136" cy="2736"/>
          </a:xfrm>
        </p:grpSpPr>
        <p:sp>
          <p:nvSpPr>
            <p:cNvPr id="105476" name="Text Box 4"/>
            <p:cNvSpPr txBox="1"/>
            <p:nvPr/>
          </p:nvSpPr>
          <p:spPr>
            <a:xfrm>
              <a:off x="1248" y="550"/>
              <a:ext cx="1296" cy="458"/>
            </a:xfrm>
            <a:prstGeom prst="rect">
              <a:avLst/>
            </a:prstGeom>
            <a:noFill/>
            <a:ln w="38100">
              <a:noFill/>
            </a:ln>
          </p:spPr>
          <p:txBody>
            <a:bodyPr>
              <a:spAutoFit/>
            </a:bodyPr>
            <a:p>
              <a:pPr>
                <a:spcBef>
                  <a:spcPct val="20000"/>
                </a:spcBef>
              </a:pPr>
              <a:r>
                <a:rPr lang="en-US" altLang="zh-CN" sz="2000" b="1" dirty="0">
                  <a:latin typeface="Tahoma" panose="020B0604030504040204" pitchFamily="34" charset="0"/>
                </a:rPr>
                <a:t>      </a:t>
              </a:r>
              <a:r>
                <a:rPr lang="zh-CN" altLang="en-US" b="1" dirty="0">
                  <a:latin typeface="Tahoma" panose="020B0604030504040204" pitchFamily="34" charset="0"/>
                </a:rPr>
                <a:t>窗函数</a:t>
              </a:r>
              <a:endParaRPr lang="zh-CN" altLang="en-US" b="1" dirty="0">
                <a:latin typeface="Tahoma" panose="020B0604030504040204" pitchFamily="34" charset="0"/>
              </a:endParaRPr>
            </a:p>
            <a:p>
              <a:pPr>
                <a:spcBef>
                  <a:spcPct val="20000"/>
                </a:spcBef>
              </a:pPr>
              <a:r>
                <a:rPr lang="en-US" altLang="zh-CN" b="1" dirty="0">
                  <a:latin typeface="Tahoma" panose="020B0604030504040204" pitchFamily="34" charset="0"/>
                </a:rPr>
                <a:t>|n|</a:t>
              </a:r>
              <a:r>
                <a:rPr lang="en-US" altLang="zh-CN" b="1" dirty="0">
                  <a:latin typeface="Tahoma" panose="020B0604030504040204" pitchFamily="34" charset="0"/>
                  <a:ea typeface="Batang" panose="02030600000101010101" pitchFamily="18" charset="-127"/>
                </a:rPr>
                <a:t>≤(N-1)/2</a:t>
              </a:r>
              <a:endParaRPr lang="en-US" altLang="zh-CN" b="1" dirty="0">
                <a:latin typeface="Tahoma" panose="020B0604030504040204" pitchFamily="34" charset="0"/>
              </a:endParaRPr>
            </a:p>
          </p:txBody>
        </p:sp>
        <p:sp>
          <p:nvSpPr>
            <p:cNvPr id="105477" name="Text Box 5"/>
            <p:cNvSpPr txBox="1"/>
            <p:nvPr/>
          </p:nvSpPr>
          <p:spPr>
            <a:xfrm>
              <a:off x="384" y="598"/>
              <a:ext cx="768" cy="231"/>
            </a:xfrm>
            <a:prstGeom prst="rect">
              <a:avLst/>
            </a:prstGeom>
            <a:noFill/>
            <a:ln w="38100">
              <a:noFill/>
            </a:ln>
          </p:spPr>
          <p:txBody>
            <a:bodyPr>
              <a:spAutoFit/>
            </a:bodyPr>
            <a:p>
              <a:pPr>
                <a:spcBef>
                  <a:spcPct val="50000"/>
                </a:spcBef>
              </a:pPr>
              <a:r>
                <a:rPr lang="zh-CN" altLang="en-US" b="1" dirty="0">
                  <a:latin typeface="Tahoma" panose="020B0604030504040204" pitchFamily="34" charset="0"/>
                </a:rPr>
                <a:t>窗类型</a:t>
              </a:r>
              <a:endParaRPr lang="zh-CN" altLang="en-US" b="1" dirty="0">
                <a:latin typeface="Tahoma" panose="020B0604030504040204" pitchFamily="34" charset="0"/>
              </a:endParaRPr>
            </a:p>
          </p:txBody>
        </p:sp>
        <p:sp>
          <p:nvSpPr>
            <p:cNvPr id="105478" name="Text Box 6"/>
            <p:cNvSpPr txBox="1"/>
            <p:nvPr/>
          </p:nvSpPr>
          <p:spPr>
            <a:xfrm>
              <a:off x="2640" y="550"/>
              <a:ext cx="768" cy="439"/>
            </a:xfrm>
            <a:prstGeom prst="rect">
              <a:avLst/>
            </a:prstGeom>
            <a:noFill/>
            <a:ln w="38100">
              <a:noFill/>
            </a:ln>
          </p:spPr>
          <p:txBody>
            <a:bodyPr>
              <a:spAutoFit/>
            </a:bodyPr>
            <a:p>
              <a:pPr>
                <a:spcBef>
                  <a:spcPct val="20000"/>
                </a:spcBef>
              </a:pPr>
              <a:r>
                <a:rPr lang="zh-CN" altLang="en-US" b="1" dirty="0">
                  <a:latin typeface="Tahoma" panose="020B0604030504040204" pitchFamily="34" charset="0"/>
                </a:rPr>
                <a:t>项数</a:t>
              </a:r>
              <a:endParaRPr lang="zh-CN" altLang="en-US" b="1" dirty="0">
                <a:latin typeface="Tahoma" panose="020B0604030504040204" pitchFamily="34" charset="0"/>
              </a:endParaRPr>
            </a:p>
            <a:p>
              <a:pPr>
                <a:spcBef>
                  <a:spcPct val="20000"/>
                </a:spcBef>
              </a:pPr>
              <a:r>
                <a:rPr lang="zh-CN" altLang="en-US" b="1" dirty="0">
                  <a:latin typeface="Tahoma" panose="020B0604030504040204" pitchFamily="34" charset="0"/>
                </a:rPr>
                <a:t>  </a:t>
              </a:r>
              <a:r>
                <a:rPr lang="en-US" altLang="zh-CN" b="1" dirty="0">
                  <a:latin typeface="Tahoma" panose="020B0604030504040204" pitchFamily="34" charset="0"/>
                </a:rPr>
                <a:t>N*</a:t>
              </a:r>
              <a:endParaRPr lang="en-US" altLang="zh-CN" b="1" dirty="0">
                <a:latin typeface="Tahoma" panose="020B0604030504040204" pitchFamily="34" charset="0"/>
              </a:endParaRPr>
            </a:p>
          </p:txBody>
        </p:sp>
        <p:sp>
          <p:nvSpPr>
            <p:cNvPr id="105479" name="Text Box 7"/>
            <p:cNvSpPr txBox="1"/>
            <p:nvPr/>
          </p:nvSpPr>
          <p:spPr>
            <a:xfrm>
              <a:off x="3264" y="543"/>
              <a:ext cx="864" cy="439"/>
            </a:xfrm>
            <a:prstGeom prst="rect">
              <a:avLst/>
            </a:prstGeom>
            <a:noFill/>
            <a:ln w="38100">
              <a:noFill/>
            </a:ln>
          </p:spPr>
          <p:txBody>
            <a:bodyPr>
              <a:spAutoFit/>
            </a:bodyPr>
            <a:p>
              <a:pPr>
                <a:spcBef>
                  <a:spcPct val="20000"/>
                </a:spcBef>
              </a:pPr>
              <a:r>
                <a:rPr lang="zh-CN" altLang="en-US" b="1" dirty="0">
                  <a:latin typeface="Tahoma" panose="020B0604030504040204" pitchFamily="34" charset="0"/>
                </a:rPr>
                <a:t>滤波器阻带</a:t>
              </a:r>
              <a:endParaRPr lang="zh-CN" altLang="en-US" b="1" dirty="0">
                <a:latin typeface="Tahoma" panose="020B0604030504040204" pitchFamily="34" charset="0"/>
              </a:endParaRPr>
            </a:p>
            <a:p>
              <a:pPr>
                <a:spcBef>
                  <a:spcPct val="20000"/>
                </a:spcBef>
              </a:pPr>
              <a:r>
                <a:rPr lang="zh-CN" altLang="en-US" b="1" dirty="0">
                  <a:latin typeface="Tahoma" panose="020B0604030504040204" pitchFamily="34" charset="0"/>
                </a:rPr>
                <a:t> 衰减</a:t>
              </a:r>
              <a:r>
                <a:rPr lang="en-US" altLang="zh-CN" b="1" dirty="0">
                  <a:latin typeface="Tahoma" panose="020B0604030504040204" pitchFamily="34" charset="0"/>
                </a:rPr>
                <a:t>(dB)</a:t>
              </a:r>
              <a:endParaRPr lang="en-US" altLang="zh-CN" b="1" dirty="0">
                <a:latin typeface="Tahoma" panose="020B0604030504040204" pitchFamily="34" charset="0"/>
              </a:endParaRPr>
            </a:p>
          </p:txBody>
        </p:sp>
        <p:sp>
          <p:nvSpPr>
            <p:cNvPr id="105480" name="Text Box 8"/>
            <p:cNvSpPr txBox="1"/>
            <p:nvPr/>
          </p:nvSpPr>
          <p:spPr>
            <a:xfrm>
              <a:off x="336" y="1449"/>
              <a:ext cx="5088" cy="231"/>
            </a:xfrm>
            <a:prstGeom prst="rect">
              <a:avLst/>
            </a:prstGeom>
            <a:noFill/>
            <a:ln w="38100">
              <a:noFill/>
            </a:ln>
          </p:spPr>
          <p:txBody>
            <a:bodyPr>
              <a:spAutoFit/>
            </a:bodyPr>
            <a:p>
              <a:pPr>
                <a:spcBef>
                  <a:spcPct val="50000"/>
                </a:spcBef>
              </a:pPr>
              <a:r>
                <a:rPr lang="zh-CN" altLang="en-US" b="1" dirty="0">
                  <a:latin typeface="Tahoma" panose="020B0604030504040204" pitchFamily="34" charset="0"/>
                </a:rPr>
                <a:t>凯塞                                            </a:t>
              </a:r>
              <a:r>
                <a:rPr lang="en-US" altLang="zh-CN" b="1" dirty="0">
                  <a:latin typeface="Tahoma" panose="020B0604030504040204" pitchFamily="34" charset="0"/>
                </a:rPr>
                <a:t>4.33                      64                 -0.0057</a:t>
              </a:r>
              <a:endParaRPr lang="en-US" altLang="zh-CN" b="1" dirty="0">
                <a:latin typeface="Tahoma" panose="020B0604030504040204" pitchFamily="34" charset="0"/>
              </a:endParaRPr>
            </a:p>
          </p:txBody>
        </p:sp>
        <p:grpSp>
          <p:nvGrpSpPr>
            <p:cNvPr id="105481" name="Group 9"/>
            <p:cNvGrpSpPr/>
            <p:nvPr/>
          </p:nvGrpSpPr>
          <p:grpSpPr>
            <a:xfrm>
              <a:off x="864" y="1728"/>
              <a:ext cx="1392" cy="231"/>
              <a:chOff x="1392" y="1536"/>
              <a:chExt cx="1392" cy="231"/>
            </a:xfrm>
          </p:grpSpPr>
          <p:sp>
            <p:nvSpPr>
              <p:cNvPr id="105504" name="Text Box 18"/>
              <p:cNvSpPr txBox="1"/>
              <p:nvPr/>
            </p:nvSpPr>
            <p:spPr>
              <a:xfrm>
                <a:off x="1824" y="1536"/>
                <a:ext cx="624" cy="231"/>
              </a:xfrm>
              <a:prstGeom prst="rect">
                <a:avLst/>
              </a:prstGeom>
              <a:noFill/>
              <a:ln w="38100">
                <a:noFill/>
              </a:ln>
            </p:spPr>
            <p:txBody>
              <a:bodyPr>
                <a:spAutoFit/>
              </a:bodyPr>
              <a:p>
                <a:pPr>
                  <a:spcBef>
                    <a:spcPct val="50000"/>
                  </a:spcBef>
                </a:pPr>
                <a:r>
                  <a:rPr lang="en-US" altLang="zh-CN" b="1" dirty="0">
                    <a:latin typeface="Tahoma" panose="020B0604030504040204" pitchFamily="34" charset="0"/>
                  </a:rPr>
                  <a:t>I</a:t>
                </a:r>
                <a:r>
                  <a:rPr lang="en-US" altLang="zh-CN" b="1" baseline="-25000" dirty="0">
                    <a:latin typeface="Tahoma" panose="020B0604030504040204" pitchFamily="34" charset="0"/>
                  </a:rPr>
                  <a:t>0</a:t>
                </a:r>
                <a:r>
                  <a:rPr lang="en-US" altLang="zh-CN" b="1" dirty="0">
                    <a:latin typeface="Tahoma" panose="020B0604030504040204" pitchFamily="34" charset="0"/>
                  </a:rPr>
                  <a:t>(</a:t>
                </a:r>
                <a:r>
                  <a:rPr lang="en-US" altLang="zh-CN" b="1" dirty="0">
                    <a:latin typeface="Tahoma" panose="020B0604030504040204" pitchFamily="34" charset="0"/>
                    <a:cs typeface="Tahoma" panose="020B0604030504040204" pitchFamily="34" charset="0"/>
                  </a:rPr>
                  <a:t>β</a:t>
                </a:r>
                <a:r>
                  <a:rPr lang="en-US" altLang="zh-CN" b="1" dirty="0">
                    <a:latin typeface="Tahoma" panose="020B0604030504040204" pitchFamily="34" charset="0"/>
                  </a:rPr>
                  <a:t>)</a:t>
                </a:r>
                <a:endParaRPr lang="en-US" altLang="zh-CN" b="1" dirty="0">
                  <a:latin typeface="Tahoma" panose="020B0604030504040204" pitchFamily="34" charset="0"/>
                </a:endParaRPr>
              </a:p>
            </p:txBody>
          </p:sp>
          <p:sp>
            <p:nvSpPr>
              <p:cNvPr id="105505" name="Line 19"/>
              <p:cNvSpPr/>
              <p:nvPr/>
            </p:nvSpPr>
            <p:spPr>
              <a:xfrm>
                <a:off x="1392" y="1536"/>
                <a:ext cx="1392" cy="0"/>
              </a:xfrm>
              <a:prstGeom prst="line">
                <a:avLst/>
              </a:prstGeom>
              <a:ln w="38100" cap="flat" cmpd="sng">
                <a:solidFill>
                  <a:schemeClr val="tx1"/>
                </a:solidFill>
                <a:prstDash val="solid"/>
                <a:headEnd type="none" w="med" len="med"/>
                <a:tailEnd type="none" w="med" len="med"/>
              </a:ln>
            </p:spPr>
          </p:sp>
        </p:grpSp>
        <p:grpSp>
          <p:nvGrpSpPr>
            <p:cNvPr id="105482" name="Group 20"/>
            <p:cNvGrpSpPr/>
            <p:nvPr/>
          </p:nvGrpSpPr>
          <p:grpSpPr>
            <a:xfrm>
              <a:off x="2880" y="2633"/>
              <a:ext cx="528" cy="439"/>
              <a:chOff x="2976" y="3648"/>
              <a:chExt cx="528" cy="439"/>
            </a:xfrm>
          </p:grpSpPr>
          <p:sp>
            <p:nvSpPr>
              <p:cNvPr id="105497" name="Text Box 21"/>
              <p:cNvSpPr txBox="1"/>
              <p:nvPr/>
            </p:nvSpPr>
            <p:spPr>
              <a:xfrm>
                <a:off x="2976" y="3648"/>
                <a:ext cx="528"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 fs</a:t>
                </a:r>
                <a:endParaRPr lang="en-US" altLang="zh-CN" b="1" dirty="0">
                  <a:latin typeface="Tahoma" panose="020B0604030504040204" pitchFamily="34" charset="0"/>
                </a:endParaRPr>
              </a:p>
              <a:p>
                <a:pPr>
                  <a:spcBef>
                    <a:spcPct val="20000"/>
                  </a:spcBef>
                </a:pPr>
                <a:r>
                  <a:rPr lang="en-US" altLang="zh-CN" b="1" dirty="0">
                    <a:latin typeface="Tahoma" panose="020B0604030504040204" pitchFamily="34" charset="0"/>
                  </a:rPr>
                  <a:t>∆B</a:t>
                </a:r>
                <a:endParaRPr lang="en-US" altLang="zh-CN" b="1" dirty="0">
                  <a:latin typeface="Tahoma" panose="020B0604030504040204" pitchFamily="34" charset="0"/>
                </a:endParaRPr>
              </a:p>
            </p:txBody>
          </p:sp>
          <p:sp>
            <p:nvSpPr>
              <p:cNvPr id="105498" name="Line 22"/>
              <p:cNvSpPr/>
              <p:nvPr/>
            </p:nvSpPr>
            <p:spPr>
              <a:xfrm>
                <a:off x="3024" y="3888"/>
                <a:ext cx="240" cy="0"/>
              </a:xfrm>
              <a:prstGeom prst="line">
                <a:avLst/>
              </a:prstGeom>
              <a:ln w="38100" cap="flat" cmpd="sng">
                <a:solidFill>
                  <a:schemeClr val="tx1"/>
                </a:solidFill>
                <a:prstDash val="solid"/>
                <a:headEnd type="none" w="med" len="med"/>
                <a:tailEnd type="none" w="med" len="med"/>
              </a:ln>
            </p:spPr>
          </p:sp>
        </p:grpSp>
        <p:grpSp>
          <p:nvGrpSpPr>
            <p:cNvPr id="105483" name="Group 23"/>
            <p:cNvGrpSpPr/>
            <p:nvPr/>
          </p:nvGrpSpPr>
          <p:grpSpPr>
            <a:xfrm>
              <a:off x="2880" y="1337"/>
              <a:ext cx="528" cy="442"/>
              <a:chOff x="2976" y="3648"/>
              <a:chExt cx="528" cy="442"/>
            </a:xfrm>
          </p:grpSpPr>
          <p:sp>
            <p:nvSpPr>
              <p:cNvPr id="105495" name="Text Box 24"/>
              <p:cNvSpPr txBox="1"/>
              <p:nvPr/>
            </p:nvSpPr>
            <p:spPr>
              <a:xfrm>
                <a:off x="2976" y="3648"/>
                <a:ext cx="528" cy="442"/>
              </a:xfrm>
              <a:prstGeom prst="rect">
                <a:avLst/>
              </a:prstGeom>
              <a:noFill/>
              <a:ln w="38100">
                <a:noFill/>
              </a:ln>
            </p:spPr>
            <p:txBody>
              <a:bodyPr>
                <a:spAutoFit/>
              </a:bodyPr>
              <a:p>
                <a:pPr>
                  <a:spcBef>
                    <a:spcPct val="20000"/>
                  </a:spcBef>
                </a:pPr>
                <a:r>
                  <a:rPr lang="en-US" altLang="zh-CN" b="1" dirty="0">
                    <a:latin typeface="Tahoma" panose="020B0604030504040204" pitchFamily="34" charset="0"/>
                  </a:rPr>
                  <a:t> fs</a:t>
                </a:r>
                <a:endParaRPr lang="en-US" altLang="zh-CN" b="1" dirty="0">
                  <a:latin typeface="Tahoma" panose="020B0604030504040204" pitchFamily="34" charset="0"/>
                </a:endParaRPr>
              </a:p>
              <a:p>
                <a:pPr>
                  <a:spcBef>
                    <a:spcPct val="20000"/>
                  </a:spcBef>
                </a:pPr>
                <a:r>
                  <a:rPr lang="en-US" altLang="zh-CN" b="1" dirty="0">
                    <a:latin typeface="Tahoma" panose="020B0604030504040204" pitchFamily="34" charset="0"/>
                  </a:rPr>
                  <a:t>∆B</a:t>
                </a:r>
                <a:endParaRPr lang="en-US" altLang="zh-CN" b="1" dirty="0">
                  <a:latin typeface="Tahoma" panose="020B0604030504040204" pitchFamily="34" charset="0"/>
                </a:endParaRPr>
              </a:p>
            </p:txBody>
          </p:sp>
          <p:sp>
            <p:nvSpPr>
              <p:cNvPr id="105496" name="Line 25"/>
              <p:cNvSpPr/>
              <p:nvPr/>
            </p:nvSpPr>
            <p:spPr>
              <a:xfrm>
                <a:off x="3024" y="3888"/>
                <a:ext cx="240" cy="0"/>
              </a:xfrm>
              <a:prstGeom prst="line">
                <a:avLst/>
              </a:prstGeom>
              <a:ln w="38100" cap="flat" cmpd="sng">
                <a:solidFill>
                  <a:schemeClr val="tx1"/>
                </a:solidFill>
                <a:prstDash val="solid"/>
                <a:headEnd type="none" w="med" len="med"/>
                <a:tailEnd type="none" w="med" len="med"/>
              </a:ln>
            </p:spPr>
          </p:sp>
        </p:grpSp>
        <p:sp>
          <p:nvSpPr>
            <p:cNvPr id="105484" name="Text Box 26"/>
            <p:cNvSpPr txBox="1"/>
            <p:nvPr/>
          </p:nvSpPr>
          <p:spPr>
            <a:xfrm>
              <a:off x="3120" y="2736"/>
              <a:ext cx="672" cy="231"/>
            </a:xfrm>
            <a:prstGeom prst="rect">
              <a:avLst/>
            </a:prstGeom>
            <a:noFill/>
            <a:ln w="38100">
              <a:noFill/>
            </a:ln>
          </p:spPr>
          <p:txBody>
            <a:bodyPr>
              <a:spAutoFit/>
            </a:bodyPr>
            <a:p>
              <a:pPr>
                <a:spcBef>
                  <a:spcPct val="50000"/>
                </a:spcBef>
              </a:pPr>
              <a:r>
                <a:rPr lang="en-US" altLang="zh-CN" b="1" dirty="0">
                  <a:latin typeface="Tahoma" panose="020B0604030504040204" pitchFamily="34" charset="0"/>
                </a:rPr>
                <a:t>(</a:t>
              </a:r>
              <a:r>
                <a:rPr lang="en-US" altLang="zh-CN" b="1" dirty="0">
                  <a:latin typeface="Tahoma" panose="020B0604030504040204" pitchFamily="34" charset="0"/>
                  <a:cs typeface="Tahoma" panose="020B0604030504040204" pitchFamily="34" charset="0"/>
                </a:rPr>
                <a:t>β=10)</a:t>
              </a:r>
              <a:endParaRPr lang="en-US" altLang="zh-CN" b="1" dirty="0">
                <a:latin typeface="Tahoma" panose="020B0604030504040204" pitchFamily="34" charset="0"/>
                <a:ea typeface="Tahoma" panose="020B0604030504040204" pitchFamily="34" charset="0"/>
              </a:endParaRPr>
            </a:p>
          </p:txBody>
        </p:sp>
        <p:sp>
          <p:nvSpPr>
            <p:cNvPr id="105485" name="Text Box 27"/>
            <p:cNvSpPr txBox="1"/>
            <p:nvPr/>
          </p:nvSpPr>
          <p:spPr>
            <a:xfrm>
              <a:off x="3168" y="1440"/>
              <a:ext cx="576" cy="231"/>
            </a:xfrm>
            <a:prstGeom prst="rect">
              <a:avLst/>
            </a:prstGeom>
            <a:noFill/>
            <a:ln w="38100">
              <a:noFill/>
            </a:ln>
          </p:spPr>
          <p:txBody>
            <a:bodyPr>
              <a:spAutoFit/>
            </a:bodyPr>
            <a:p>
              <a:pPr>
                <a:spcBef>
                  <a:spcPct val="50000"/>
                </a:spcBef>
              </a:pPr>
              <a:r>
                <a:rPr lang="en-US" altLang="zh-CN" b="1" dirty="0">
                  <a:latin typeface="Tahoma" panose="020B0604030504040204" pitchFamily="34" charset="0"/>
                </a:rPr>
                <a:t>(</a:t>
              </a:r>
              <a:r>
                <a:rPr lang="en-US" altLang="zh-CN" b="1" dirty="0">
                  <a:latin typeface="Tahoma" panose="020B0604030504040204" pitchFamily="34" charset="0"/>
                  <a:cs typeface="Tahoma" panose="020B0604030504040204" pitchFamily="34" charset="0"/>
                </a:rPr>
                <a:t>β=6)</a:t>
              </a:r>
              <a:endParaRPr lang="en-US" altLang="zh-CN" b="1" dirty="0">
                <a:latin typeface="Tahoma" panose="020B0604030504040204" pitchFamily="34" charset="0"/>
                <a:ea typeface="Tahoma" panose="020B0604030504040204" pitchFamily="34" charset="0"/>
              </a:endParaRPr>
            </a:p>
          </p:txBody>
        </p:sp>
        <p:sp>
          <p:nvSpPr>
            <p:cNvPr id="105486" name="Text Box 28"/>
            <p:cNvSpPr txBox="1"/>
            <p:nvPr/>
          </p:nvSpPr>
          <p:spPr>
            <a:xfrm>
              <a:off x="2496" y="2121"/>
              <a:ext cx="2880" cy="231"/>
            </a:xfrm>
            <a:prstGeom prst="rect">
              <a:avLst/>
            </a:prstGeom>
            <a:noFill/>
            <a:ln w="38100">
              <a:noFill/>
            </a:ln>
          </p:spPr>
          <p:txBody>
            <a:bodyPr>
              <a:spAutoFit/>
            </a:bodyPr>
            <a:p>
              <a:pPr>
                <a:spcBef>
                  <a:spcPct val="50000"/>
                </a:spcBef>
              </a:pPr>
              <a:r>
                <a:rPr lang="en-US" altLang="zh-CN" b="1" dirty="0">
                  <a:latin typeface="Tahoma" panose="020B0604030504040204" pitchFamily="34" charset="0"/>
                </a:rPr>
                <a:t>5.25                      81                -0.00087</a:t>
              </a:r>
              <a:endParaRPr lang="en-US" altLang="zh-CN" b="1" dirty="0">
                <a:latin typeface="Tahoma" panose="020B0604030504040204" pitchFamily="34" charset="0"/>
                <a:ea typeface="Tahoma" panose="020B0604030504040204" pitchFamily="34" charset="0"/>
              </a:endParaRPr>
            </a:p>
          </p:txBody>
        </p:sp>
        <p:grpSp>
          <p:nvGrpSpPr>
            <p:cNvPr id="105487" name="Group 29"/>
            <p:cNvGrpSpPr/>
            <p:nvPr/>
          </p:nvGrpSpPr>
          <p:grpSpPr>
            <a:xfrm>
              <a:off x="2880" y="2016"/>
              <a:ext cx="528" cy="439"/>
              <a:chOff x="2976" y="3648"/>
              <a:chExt cx="528" cy="439"/>
            </a:xfrm>
          </p:grpSpPr>
          <p:sp>
            <p:nvSpPr>
              <p:cNvPr id="105493" name="Text Box 30"/>
              <p:cNvSpPr txBox="1"/>
              <p:nvPr/>
            </p:nvSpPr>
            <p:spPr>
              <a:xfrm>
                <a:off x="2976" y="3648"/>
                <a:ext cx="528" cy="439"/>
              </a:xfrm>
              <a:prstGeom prst="rect">
                <a:avLst/>
              </a:prstGeom>
              <a:noFill/>
              <a:ln w="38100">
                <a:noFill/>
              </a:ln>
            </p:spPr>
            <p:txBody>
              <a:bodyPr>
                <a:spAutoFit/>
              </a:bodyPr>
              <a:p>
                <a:pPr>
                  <a:spcBef>
                    <a:spcPct val="20000"/>
                  </a:spcBef>
                </a:pPr>
                <a:r>
                  <a:rPr lang="en-US" altLang="zh-CN" b="1" dirty="0">
                    <a:latin typeface="Tahoma" panose="020B0604030504040204" pitchFamily="34" charset="0"/>
                  </a:rPr>
                  <a:t> fs</a:t>
                </a:r>
                <a:endParaRPr lang="en-US" altLang="zh-CN" b="1" dirty="0">
                  <a:latin typeface="Tahoma" panose="020B0604030504040204" pitchFamily="34" charset="0"/>
                </a:endParaRPr>
              </a:p>
              <a:p>
                <a:pPr>
                  <a:spcBef>
                    <a:spcPct val="20000"/>
                  </a:spcBef>
                </a:pPr>
                <a:r>
                  <a:rPr lang="en-US" altLang="zh-CN" b="1" dirty="0">
                    <a:latin typeface="Tahoma" panose="020B0604030504040204" pitchFamily="34" charset="0"/>
                  </a:rPr>
                  <a:t>∆B</a:t>
                </a:r>
                <a:endParaRPr lang="en-US" altLang="zh-CN" b="1" dirty="0">
                  <a:latin typeface="Tahoma" panose="020B0604030504040204" pitchFamily="34" charset="0"/>
                </a:endParaRPr>
              </a:p>
            </p:txBody>
          </p:sp>
          <p:sp>
            <p:nvSpPr>
              <p:cNvPr id="105494" name="Line 31"/>
              <p:cNvSpPr/>
              <p:nvPr/>
            </p:nvSpPr>
            <p:spPr>
              <a:xfrm>
                <a:off x="3024" y="3888"/>
                <a:ext cx="240" cy="0"/>
              </a:xfrm>
              <a:prstGeom prst="line">
                <a:avLst/>
              </a:prstGeom>
              <a:ln w="38100" cap="flat" cmpd="sng">
                <a:solidFill>
                  <a:schemeClr val="tx1"/>
                </a:solidFill>
                <a:prstDash val="solid"/>
                <a:headEnd type="none" w="med" len="med"/>
                <a:tailEnd type="none" w="med" len="med"/>
              </a:ln>
            </p:spPr>
          </p:sp>
        </p:grpSp>
        <p:sp>
          <p:nvSpPr>
            <p:cNvPr id="105488" name="Text Box 32"/>
            <p:cNvSpPr txBox="1"/>
            <p:nvPr/>
          </p:nvSpPr>
          <p:spPr>
            <a:xfrm>
              <a:off x="3120" y="2112"/>
              <a:ext cx="576" cy="231"/>
            </a:xfrm>
            <a:prstGeom prst="rect">
              <a:avLst/>
            </a:prstGeom>
            <a:noFill/>
            <a:ln w="38100">
              <a:noFill/>
            </a:ln>
          </p:spPr>
          <p:txBody>
            <a:bodyPr>
              <a:spAutoFit/>
            </a:bodyPr>
            <a:p>
              <a:pPr>
                <a:spcBef>
                  <a:spcPct val="50000"/>
                </a:spcBef>
              </a:pPr>
              <a:r>
                <a:rPr lang="en-US" altLang="zh-CN" b="1" dirty="0">
                  <a:latin typeface="Tahoma" panose="020B0604030504040204" pitchFamily="34" charset="0"/>
                </a:rPr>
                <a:t>(</a:t>
              </a:r>
              <a:r>
                <a:rPr lang="en-US" altLang="zh-CN" b="1" dirty="0">
                  <a:latin typeface="Tahoma" panose="020B0604030504040204" pitchFamily="34" charset="0"/>
                  <a:cs typeface="Tahoma" panose="020B0604030504040204" pitchFamily="34" charset="0"/>
                </a:rPr>
                <a:t>β=8)</a:t>
              </a:r>
              <a:endParaRPr lang="en-US" altLang="zh-CN" b="1" dirty="0">
                <a:latin typeface="Tahoma" panose="020B0604030504040204" pitchFamily="34" charset="0"/>
                <a:ea typeface="Tahoma" panose="020B0604030504040204" pitchFamily="34" charset="0"/>
              </a:endParaRPr>
            </a:p>
          </p:txBody>
        </p:sp>
        <p:sp>
          <p:nvSpPr>
            <p:cNvPr id="105489" name="Text Box 33"/>
            <p:cNvSpPr txBox="1"/>
            <p:nvPr/>
          </p:nvSpPr>
          <p:spPr>
            <a:xfrm>
              <a:off x="2496" y="2745"/>
              <a:ext cx="2880" cy="231"/>
            </a:xfrm>
            <a:prstGeom prst="rect">
              <a:avLst/>
            </a:prstGeom>
            <a:noFill/>
            <a:ln w="38100">
              <a:noFill/>
            </a:ln>
          </p:spPr>
          <p:txBody>
            <a:bodyPr>
              <a:spAutoFit/>
            </a:bodyPr>
            <a:p>
              <a:pPr>
                <a:spcBef>
                  <a:spcPct val="50000"/>
                </a:spcBef>
              </a:pPr>
              <a:r>
                <a:rPr lang="en-US" altLang="zh-CN" b="1" dirty="0">
                  <a:latin typeface="Tahoma" panose="020B0604030504040204" pitchFamily="34" charset="0"/>
                </a:rPr>
                <a:t>6.36                       100          -0.000013</a:t>
              </a:r>
              <a:endParaRPr lang="en-US" altLang="zh-CN" b="1" dirty="0">
                <a:latin typeface="Tahoma" panose="020B0604030504040204" pitchFamily="34" charset="0"/>
                <a:ea typeface="Tahoma" panose="020B0604030504040204" pitchFamily="34" charset="0"/>
              </a:endParaRPr>
            </a:p>
          </p:txBody>
        </p:sp>
        <p:sp>
          <p:nvSpPr>
            <p:cNvPr id="105490" name="Line 34"/>
            <p:cNvSpPr/>
            <p:nvPr/>
          </p:nvSpPr>
          <p:spPr>
            <a:xfrm>
              <a:off x="384" y="528"/>
              <a:ext cx="5088" cy="0"/>
            </a:xfrm>
            <a:prstGeom prst="line">
              <a:avLst/>
            </a:prstGeom>
            <a:ln w="38100" cap="flat" cmpd="sng">
              <a:solidFill>
                <a:schemeClr val="tx1"/>
              </a:solidFill>
              <a:prstDash val="solid"/>
              <a:headEnd type="none" w="med" len="med"/>
              <a:tailEnd type="none" w="med" len="med"/>
            </a:ln>
          </p:spPr>
        </p:sp>
        <p:sp>
          <p:nvSpPr>
            <p:cNvPr id="105491" name="Line 35"/>
            <p:cNvSpPr/>
            <p:nvPr/>
          </p:nvSpPr>
          <p:spPr>
            <a:xfrm>
              <a:off x="336" y="1008"/>
              <a:ext cx="5088" cy="0"/>
            </a:xfrm>
            <a:prstGeom prst="line">
              <a:avLst/>
            </a:prstGeom>
            <a:ln w="25400" cap="flat" cmpd="sng">
              <a:solidFill>
                <a:schemeClr val="tx1"/>
              </a:solidFill>
              <a:prstDash val="solid"/>
              <a:headEnd type="none" w="med" len="med"/>
              <a:tailEnd type="none" w="med" len="med"/>
            </a:ln>
          </p:spPr>
        </p:sp>
        <p:sp>
          <p:nvSpPr>
            <p:cNvPr id="105492" name="Line 36"/>
            <p:cNvSpPr/>
            <p:nvPr/>
          </p:nvSpPr>
          <p:spPr>
            <a:xfrm>
              <a:off x="384" y="3264"/>
              <a:ext cx="4992" cy="0"/>
            </a:xfrm>
            <a:prstGeom prst="line">
              <a:avLst/>
            </a:prstGeom>
            <a:ln w="38100" cap="flat" cmpd="sng">
              <a:solidFill>
                <a:schemeClr val="tx1"/>
              </a:solidFill>
              <a:prstDash val="solid"/>
              <a:headEnd type="none" w="med" len="med"/>
              <a:tailEnd type="none" w="med" len="med"/>
            </a:ln>
          </p:spPr>
        </p:sp>
      </p:grpSp>
      <p:sp>
        <p:nvSpPr>
          <p:cNvPr id="2" name="文本框 1"/>
          <p:cNvSpPr txBox="1"/>
          <p:nvPr/>
        </p:nvSpPr>
        <p:spPr>
          <a:xfrm>
            <a:off x="1332230" y="2554605"/>
            <a:ext cx="2578100" cy="306705"/>
          </a:xfrm>
          <a:prstGeom prst="rect">
            <a:avLst/>
          </a:prstGeom>
          <a:noFill/>
        </p:spPr>
        <p:txBody>
          <a:bodyPr wrap="square" rtlCol="0" anchor="t">
            <a:spAutoFit/>
          </a:bodyPr>
          <a:p>
            <a:pPr>
              <a:spcBef>
                <a:spcPct val="50000"/>
              </a:spcBef>
            </a:pPr>
            <a:r>
              <a:rPr lang="en-US" altLang="zh-CN" sz="1400" b="1" dirty="0">
                <a:latin typeface="Tahoma" panose="020B0604030504040204" pitchFamily="34" charset="0"/>
                <a:sym typeface="+mn-ea"/>
              </a:rPr>
              <a:t>I</a:t>
            </a:r>
            <a:r>
              <a:rPr lang="en-US" altLang="zh-CN" sz="1400" b="1" baseline="-25000" dirty="0">
                <a:latin typeface="Tahoma" panose="020B0604030504040204" pitchFamily="34" charset="0"/>
                <a:sym typeface="+mn-ea"/>
              </a:rPr>
              <a:t>0</a:t>
            </a:r>
            <a:r>
              <a:rPr lang="en-US" altLang="zh-CN" sz="1400" b="1" dirty="0">
                <a:latin typeface="Tahoma" panose="020B0604030504040204" pitchFamily="34" charset="0"/>
                <a:sym typeface="+mn-ea"/>
              </a:rPr>
              <a:t>[</a:t>
            </a:r>
            <a:r>
              <a:rPr lang="en-US" altLang="zh-CN" sz="1400" b="1" dirty="0">
                <a:latin typeface="Tahoma" panose="020B0604030504040204" pitchFamily="34" charset="0"/>
                <a:cs typeface="Tahoma" panose="020B0604030504040204" pitchFamily="34" charset="0"/>
                <a:sym typeface="+mn-ea"/>
              </a:rPr>
              <a:t>β</a:t>
            </a:r>
            <a:r>
              <a:rPr lang="en-US" altLang="zh-CN" sz="1400" b="1" dirty="0">
                <a:latin typeface="Tahoma" panose="020B0604030504040204" pitchFamily="34" charset="0"/>
                <a:ea typeface="Batang" panose="02030600000101010101" pitchFamily="18" charset="-127"/>
                <a:sym typeface="+mn-ea"/>
              </a:rPr>
              <a:t>√1-(</a:t>
            </a:r>
            <a:r>
              <a:rPr lang="en-US" altLang="zh-CN" sz="1400" b="1" dirty="0">
                <a:latin typeface="Tahoma" panose="020B0604030504040204" pitchFamily="34" charset="0"/>
                <a:ea typeface="Batang" panose="02030600000101010101" pitchFamily="18" charset="-127"/>
                <a:sym typeface="+mn-ea"/>
              </a:rPr>
              <a:t>2n/(N-1)) </a:t>
            </a:r>
            <a:r>
              <a:rPr lang="en-US" altLang="zh-CN" sz="1400" b="1" baseline="30000" dirty="0">
                <a:latin typeface="Tahoma" panose="020B0604030504040204" pitchFamily="34" charset="0"/>
                <a:ea typeface="Batang" panose="02030600000101010101" pitchFamily="18" charset="-127"/>
                <a:sym typeface="+mn-ea"/>
              </a:rPr>
              <a:t>2</a:t>
            </a:r>
            <a:endParaRPr lang="en-US" altLang="zh-CN" sz="1400" b="1" dirty="0">
              <a:latin typeface="Tahoma" panose="020B0604030504040204" pitchFamily="34" charset="0"/>
              <a:ea typeface="Batang" panose="02030600000101010101" pitchFamily="18" charset="-127"/>
              <a:sym typeface="+mn-ea"/>
            </a:endParaRPr>
          </a:p>
        </p:txBody>
      </p:sp>
      <p:sp>
        <p:nvSpPr>
          <p:cNvPr id="27662" name="直接连接符 27661"/>
          <p:cNvSpPr/>
          <p:nvPr/>
        </p:nvSpPr>
        <p:spPr>
          <a:xfrm>
            <a:off x="1908175" y="2590800"/>
            <a:ext cx="1390650" cy="26670"/>
          </a:xfrm>
          <a:prstGeom prst="line">
            <a:avLst/>
          </a:prstGeom>
          <a:ln w="38100" cap="flat" cmpd="sng">
            <a:solidFill>
              <a:schemeClr val="tx1"/>
            </a:solidFill>
            <a:prstDash val="solid"/>
            <a:headEnd type="none" w="med" len="med"/>
            <a:tailEnd type="none" w="med" len="med"/>
          </a:ln>
        </p:spPr>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0962" name="Object 5"/>
          <p:cNvGraphicFramePr>
            <a:graphicFrameLocks noChangeAspect="1"/>
          </p:cNvGraphicFramePr>
          <p:nvPr/>
        </p:nvGraphicFramePr>
        <p:xfrm>
          <a:off x="857250" y="500063"/>
          <a:ext cx="7643813" cy="5643562"/>
        </p:xfrm>
        <a:graphic>
          <a:graphicData uri="http://schemas.openxmlformats.org/presentationml/2006/ole">
            <mc:AlternateContent xmlns:mc="http://schemas.openxmlformats.org/markup-compatibility/2006">
              <mc:Choice xmlns:v="urn:schemas-microsoft-com:vml" Requires="v">
                <p:oleObj spid="_x0000_s3118" name="" r:id="rId1" imgW="10287000" imgH="6858000" progId="PhotoSuite.Image">
                  <p:embed/>
                </p:oleObj>
              </mc:Choice>
              <mc:Fallback>
                <p:oleObj name="" r:id="rId1" imgW="10287000" imgH="6858000" progId="PhotoSuite.Image">
                  <p:embed/>
                  <p:pic>
                    <p:nvPicPr>
                      <p:cNvPr id="0" name="图片 3117"/>
                      <p:cNvPicPr/>
                      <p:nvPr/>
                    </p:nvPicPr>
                    <p:blipFill>
                      <a:blip r:embed="rId2"/>
                      <a:stretch>
                        <a:fillRect/>
                      </a:stretch>
                    </p:blipFill>
                    <p:spPr>
                      <a:xfrm>
                        <a:off x="857250" y="500063"/>
                        <a:ext cx="7643813" cy="5643562"/>
                      </a:xfrm>
                      <a:prstGeom prst="rect">
                        <a:avLst/>
                      </a:prstGeom>
                      <a:noFill/>
                      <a:ln w="38100">
                        <a:noFill/>
                        <a:miter/>
                      </a:ln>
                    </p:spPr>
                  </p:pic>
                </p:oleObj>
              </mc:Fallback>
            </mc:AlternateContent>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9" name="Rectangle 3"/>
          <p:cNvSpPr>
            <a:spLocks noGrp="1"/>
          </p:cNvSpPr>
          <p:nvPr>
            <p:ph idx="1"/>
          </p:nvPr>
        </p:nvSpPr>
        <p:spPr>
          <a:xfrm>
            <a:off x="285750" y="142875"/>
            <a:ext cx="8643938" cy="5867400"/>
          </a:xfrm>
        </p:spPr>
        <p:txBody>
          <a:bodyPr vert="horz" wrap="square" lIns="91440" tIns="45720" rIns="91440" bIns="45720" anchor="t" anchorCtr="0"/>
          <a:p>
            <a:pPr marL="609600" indent="-609600">
              <a:lnSpc>
                <a:spcPct val="150000"/>
              </a:lnSpc>
              <a:spcBef>
                <a:spcPct val="50000"/>
              </a:spcBef>
              <a:buNone/>
            </a:pPr>
            <a:r>
              <a:rPr lang="zh-CN" altLang="en-US" sz="2400" dirty="0">
                <a:latin typeface="Tahoma" panose="020B0604030504040204" pitchFamily="34" charset="0"/>
              </a:rPr>
              <a:t>窗函数法设计低通 </a:t>
            </a:r>
            <a:r>
              <a:rPr lang="en-US" altLang="zh-CN" sz="2400" dirty="0">
                <a:latin typeface="Tahoma" panose="020B0604030504040204" pitchFamily="34" charset="0"/>
              </a:rPr>
              <a:t>FIR </a:t>
            </a:r>
            <a:r>
              <a:rPr lang="zh-CN" altLang="en-US" sz="2400" dirty="0">
                <a:latin typeface="Tahoma" panose="020B0604030504040204" pitchFamily="34" charset="0"/>
              </a:rPr>
              <a:t>滤波器的</a:t>
            </a:r>
            <a:r>
              <a:rPr lang="zh-CN" altLang="en-US" sz="2400" b="1" dirty="0">
                <a:solidFill>
                  <a:srgbClr val="FF0000"/>
                </a:solidFill>
                <a:latin typeface="Tahoma" panose="020B0604030504040204" pitchFamily="34" charset="0"/>
              </a:rPr>
              <a:t>设计步骤</a:t>
            </a:r>
            <a:endParaRPr lang="zh-CN" altLang="en-US" sz="2400" b="1" dirty="0">
              <a:solidFill>
                <a:srgbClr val="FF0000"/>
              </a:solidFill>
              <a:latin typeface="Tahoma" panose="020B0604030504040204" pitchFamily="34" charset="0"/>
            </a:endParaRPr>
          </a:p>
          <a:p>
            <a:pPr marL="609600" indent="-609600">
              <a:lnSpc>
                <a:spcPct val="150000"/>
              </a:lnSpc>
              <a:spcBef>
                <a:spcPct val="50000"/>
              </a:spcBef>
              <a:buNone/>
            </a:pPr>
            <a:r>
              <a:rPr lang="zh-CN" altLang="en-US" sz="2400" dirty="0">
                <a:latin typeface="Tahoma" panose="020B0604030504040204" pitchFamily="34" charset="0"/>
              </a:rPr>
              <a:t>（</a:t>
            </a:r>
            <a:r>
              <a:rPr lang="en-US" altLang="zh-CN" sz="2400" dirty="0">
                <a:latin typeface="Tahoma" panose="020B0604030504040204" pitchFamily="34" charset="0"/>
              </a:rPr>
              <a:t>1</a:t>
            </a:r>
            <a:r>
              <a:rPr lang="zh-CN" altLang="en-US" sz="2400" dirty="0">
                <a:latin typeface="Tahoma" panose="020B0604030504040204" pitchFamily="34" charset="0"/>
              </a:rPr>
              <a:t>）在过渡带宽度的中间，选择通带边缘频率</a:t>
            </a:r>
            <a:r>
              <a:rPr lang="en-US" altLang="zh-CN" sz="2400" dirty="0">
                <a:latin typeface="Tahoma" panose="020B0604030504040204" pitchFamily="34" charset="0"/>
              </a:rPr>
              <a:t>(Hz):</a:t>
            </a:r>
            <a:endParaRPr lang="en-US" altLang="zh-CN" sz="2400" dirty="0">
              <a:latin typeface="Tahoma" panose="020B0604030504040204" pitchFamily="34" charset="0"/>
            </a:endParaRPr>
          </a:p>
          <a:p>
            <a:pPr marL="609600" indent="-609600">
              <a:lnSpc>
                <a:spcPct val="150000"/>
              </a:lnSpc>
              <a:spcBef>
                <a:spcPct val="50000"/>
              </a:spcBef>
              <a:buNone/>
            </a:pPr>
            <a:r>
              <a:rPr lang="en-US" altLang="zh-CN" sz="2400" dirty="0">
                <a:latin typeface="Tahoma" panose="020B0604030504040204" pitchFamily="34" charset="0"/>
              </a:rPr>
              <a:t>                                 </a:t>
            </a:r>
            <a:r>
              <a:rPr lang="zh-CN" altLang="en-US" sz="2400" dirty="0">
                <a:latin typeface="Tahoma" panose="020B0604030504040204" pitchFamily="34" charset="0"/>
              </a:rPr>
              <a:t>或</a:t>
            </a:r>
            <a:endParaRPr lang="en-US" altLang="zh-CN" sz="2400" dirty="0">
              <a:latin typeface="Tahoma" panose="020B0604030504040204" pitchFamily="34" charset="0"/>
            </a:endParaRPr>
          </a:p>
          <a:p>
            <a:pPr marL="609600" indent="-609600">
              <a:lnSpc>
                <a:spcPct val="150000"/>
              </a:lnSpc>
              <a:spcBef>
                <a:spcPct val="50000"/>
              </a:spcBef>
              <a:buNone/>
            </a:pPr>
            <a:r>
              <a:rPr lang="en-US" altLang="zh-CN" sz="2400" dirty="0">
                <a:latin typeface="Tahoma" panose="020B0604030504040204" pitchFamily="34" charset="0"/>
              </a:rPr>
              <a:t> </a:t>
            </a:r>
            <a:r>
              <a:rPr lang="zh-CN" altLang="en-US" sz="2400" dirty="0">
                <a:latin typeface="Tahoma" panose="020B0604030504040204" pitchFamily="34" charset="0"/>
              </a:rPr>
              <a:t>（</a:t>
            </a:r>
            <a:r>
              <a:rPr lang="en-US" altLang="zh-CN" sz="2400" dirty="0">
                <a:latin typeface="Tahoma" panose="020B0604030504040204" pitchFamily="34" charset="0"/>
              </a:rPr>
              <a:t>2</a:t>
            </a:r>
            <a:r>
              <a:rPr lang="zh-CN" altLang="en-US" sz="2400" dirty="0">
                <a:latin typeface="Tahoma" panose="020B0604030504040204" pitchFamily="34" charset="0"/>
              </a:rPr>
              <a:t>）计算 </a:t>
            </a:r>
            <a:r>
              <a:rPr lang="en-US" altLang="zh-CN" sz="2400" dirty="0">
                <a:latin typeface="Tahoma" panose="020B0604030504040204" pitchFamily="34" charset="0"/>
                <a:cs typeface="Tahoma" panose="020B0604030504040204" pitchFamily="34" charset="0"/>
              </a:rPr>
              <a:t>Ω</a:t>
            </a:r>
            <a:r>
              <a:rPr lang="en-US" altLang="zh-CN" sz="2400" baseline="-25000" dirty="0">
                <a:latin typeface="Tahoma" panose="020B0604030504040204" pitchFamily="34" charset="0"/>
              </a:rPr>
              <a:t>1</a:t>
            </a:r>
            <a:r>
              <a:rPr lang="en-US" altLang="zh-CN" sz="2400" dirty="0">
                <a:latin typeface="Tahoma" panose="020B0604030504040204" pitchFamily="34" charset="0"/>
              </a:rPr>
              <a:t>=2</a:t>
            </a:r>
            <a:r>
              <a:rPr lang="en-US" altLang="zh-CN" sz="2400" dirty="0">
                <a:latin typeface="Times New Roman" panose="02020603050405020304" pitchFamily="18" charset="0"/>
                <a:cs typeface="Times New Roman" panose="02020603050405020304" pitchFamily="18" charset="0"/>
              </a:rPr>
              <a:t>π</a:t>
            </a:r>
            <a:r>
              <a:rPr lang="en-US" altLang="zh-CN" sz="2400" dirty="0">
                <a:latin typeface="Tahoma" panose="020B0604030504040204" pitchFamily="34" charset="0"/>
                <a:cs typeface="Times New Roman" panose="02020603050405020304" pitchFamily="18" charset="0"/>
              </a:rPr>
              <a:t>f</a:t>
            </a:r>
            <a:r>
              <a:rPr lang="en-US" altLang="zh-CN" sz="2400" baseline="-25000" dirty="0">
                <a:latin typeface="Tahoma" panose="020B0604030504040204" pitchFamily="34" charset="0"/>
                <a:cs typeface="Times New Roman" panose="02020603050405020304" pitchFamily="18" charset="0"/>
              </a:rPr>
              <a:t>1</a:t>
            </a:r>
            <a:r>
              <a:rPr lang="en-US" altLang="zh-CN" sz="2400" dirty="0">
                <a:latin typeface="Tahoma" panose="020B0604030504040204" pitchFamily="34" charset="0"/>
                <a:cs typeface="Times New Roman" panose="02020603050405020304" pitchFamily="18" charset="0"/>
              </a:rPr>
              <a:t>/fs</a:t>
            </a:r>
            <a:r>
              <a:rPr lang="zh-CN" altLang="en-US" sz="2400" dirty="0">
                <a:latin typeface="Tahoma" panose="020B0604030504040204" pitchFamily="34" charset="0"/>
              </a:rPr>
              <a:t>，并将此值代入理想低通滤波器的</a:t>
            </a:r>
            <a:endParaRPr lang="zh-CN" altLang="en-US" sz="2400" dirty="0">
              <a:latin typeface="Tahoma" panose="020B0604030504040204" pitchFamily="34" charset="0"/>
            </a:endParaRPr>
          </a:p>
          <a:p>
            <a:pPr marL="609600" indent="-609600">
              <a:lnSpc>
                <a:spcPct val="150000"/>
              </a:lnSpc>
              <a:spcBef>
                <a:spcPct val="50000"/>
              </a:spcBef>
              <a:buNone/>
            </a:pPr>
            <a:r>
              <a:rPr lang="zh-CN" altLang="en-US" sz="2400" dirty="0">
                <a:latin typeface="Tahoma" panose="020B0604030504040204" pitchFamily="34" charset="0"/>
              </a:rPr>
              <a:t>    脉冲响应 </a:t>
            </a:r>
            <a:r>
              <a:rPr lang="en-US" altLang="zh-CN" sz="2400" dirty="0">
                <a:latin typeface="Tahoma" panose="020B0604030504040204" pitchFamily="34" charset="0"/>
              </a:rPr>
              <a:t>h</a:t>
            </a:r>
            <a:r>
              <a:rPr lang="en-US" altLang="zh-CN" sz="2400" baseline="-25000" dirty="0">
                <a:latin typeface="Tahoma" panose="020B0604030504040204" pitchFamily="34" charset="0"/>
              </a:rPr>
              <a:t>1</a:t>
            </a:r>
            <a:r>
              <a:rPr lang="en-US" altLang="zh-CN" sz="2400" dirty="0">
                <a:latin typeface="Tahoma" panose="020B0604030504040204" pitchFamily="34" charset="0"/>
              </a:rPr>
              <a:t>[n] </a:t>
            </a:r>
            <a:r>
              <a:rPr lang="zh-CN" altLang="en-US" sz="2400" dirty="0">
                <a:latin typeface="Tahoma" panose="020B0604030504040204" pitchFamily="34" charset="0"/>
              </a:rPr>
              <a:t>中：</a:t>
            </a:r>
            <a:endParaRPr lang="en-US" altLang="zh-CN" sz="2400" dirty="0">
              <a:latin typeface="Tahoma" panose="020B0604030504040204" pitchFamily="34" charset="0"/>
            </a:endParaRPr>
          </a:p>
          <a:p>
            <a:pPr marL="609600" indent="-609600">
              <a:lnSpc>
                <a:spcPct val="150000"/>
              </a:lnSpc>
              <a:spcBef>
                <a:spcPct val="50000"/>
              </a:spcBef>
              <a:buNone/>
            </a:pPr>
            <a:endParaRPr lang="en-US" altLang="zh-CN" sz="2400" dirty="0">
              <a:latin typeface="Tahoma" panose="020B0604030504040204" pitchFamily="34" charset="0"/>
            </a:endParaRPr>
          </a:p>
          <a:p>
            <a:pPr marL="609600" indent="-609600">
              <a:lnSpc>
                <a:spcPct val="150000"/>
              </a:lnSpc>
              <a:spcBef>
                <a:spcPct val="50000"/>
              </a:spcBef>
              <a:buNone/>
            </a:pPr>
            <a:r>
              <a:rPr lang="zh-CN" altLang="en-US" sz="2400" dirty="0"/>
              <a:t>（</a:t>
            </a:r>
            <a:r>
              <a:rPr lang="en-US" altLang="zh-CN" sz="2400" dirty="0"/>
              <a:t>3</a:t>
            </a:r>
            <a:r>
              <a:rPr lang="zh-CN" altLang="en-US" sz="2400" dirty="0"/>
              <a:t>）</a:t>
            </a:r>
            <a:r>
              <a:rPr lang="en-US" altLang="zh-CN" sz="2400" dirty="0"/>
              <a:t> </a:t>
            </a:r>
            <a:r>
              <a:rPr lang="zh-CN" altLang="en-US" sz="2400" dirty="0"/>
              <a:t>根据阻带最小衰减选择窗函数</a:t>
            </a:r>
            <a:r>
              <a:rPr lang="en-US" altLang="zh-CN" sz="2400" dirty="0"/>
              <a:t> </a:t>
            </a:r>
            <a:r>
              <a:rPr lang="zh-CN" altLang="en-US" sz="2400" dirty="0"/>
              <a:t>的类型（见表</a:t>
            </a:r>
            <a:r>
              <a:rPr lang="en-US" altLang="zh-CN" sz="2400" dirty="0"/>
              <a:t>8-1</a:t>
            </a:r>
            <a:r>
              <a:rPr lang="zh-CN" altLang="en-US" sz="2400" dirty="0"/>
              <a:t>），再</a:t>
            </a:r>
            <a:endParaRPr lang="en-US" altLang="zh-CN" sz="2400" dirty="0"/>
          </a:p>
          <a:p>
            <a:pPr marL="609600" indent="-609600">
              <a:lnSpc>
                <a:spcPct val="150000"/>
              </a:lnSpc>
              <a:spcBef>
                <a:spcPct val="50000"/>
              </a:spcBef>
              <a:buNone/>
            </a:pPr>
            <a:r>
              <a:rPr lang="zh-CN" altLang="en-US" sz="2400" dirty="0"/>
              <a:t>根据过渡带宽度确定所选窗函数的长度</a:t>
            </a:r>
            <a:r>
              <a:rPr lang="en-US" altLang="zh-CN" sz="2400" dirty="0"/>
              <a:t>N</a:t>
            </a:r>
            <a:r>
              <a:rPr lang="zh-CN" altLang="en-US" sz="2400" dirty="0"/>
              <a:t>（</a:t>
            </a:r>
            <a:r>
              <a:rPr lang="en-US" altLang="zh-CN" sz="2400" dirty="0"/>
              <a:t>N</a:t>
            </a:r>
            <a:r>
              <a:rPr lang="zh-CN" altLang="en-US" sz="2400" dirty="0"/>
              <a:t>的计算公式见</a:t>
            </a:r>
            <a:endParaRPr lang="en-US" altLang="zh-CN" sz="2400" dirty="0"/>
          </a:p>
          <a:p>
            <a:pPr marL="609600" indent="-609600">
              <a:lnSpc>
                <a:spcPct val="150000"/>
              </a:lnSpc>
              <a:spcBef>
                <a:spcPct val="50000"/>
              </a:spcBef>
              <a:buNone/>
            </a:pPr>
            <a:r>
              <a:rPr lang="zh-CN" altLang="en-US" sz="2400" dirty="0"/>
              <a:t>表</a:t>
            </a:r>
            <a:r>
              <a:rPr lang="en-US" altLang="zh-CN" sz="2400" dirty="0"/>
              <a:t>8-1</a:t>
            </a:r>
            <a:r>
              <a:rPr lang="zh-CN" altLang="en-US" sz="2400" dirty="0"/>
              <a:t>）。</a:t>
            </a:r>
            <a:endParaRPr lang="zh-CN" altLang="en-US" sz="2400" dirty="0">
              <a:latin typeface="Tahoma" panose="020B0604030504040204" pitchFamily="34" charset="0"/>
            </a:endParaRPr>
          </a:p>
          <a:p>
            <a:pPr marL="609600" indent="-609600">
              <a:lnSpc>
                <a:spcPct val="150000"/>
              </a:lnSpc>
              <a:spcBef>
                <a:spcPct val="50000"/>
              </a:spcBef>
              <a:buNone/>
            </a:pPr>
            <a:r>
              <a:rPr lang="zh-CN" altLang="en-US" sz="2400" dirty="0">
                <a:latin typeface="Tahoma" panose="020B0604030504040204" pitchFamily="34" charset="0"/>
              </a:rPr>
              <a:t>                   </a:t>
            </a:r>
            <a:endParaRPr lang="en-US" altLang="zh-CN" sz="2400" dirty="0">
              <a:latin typeface="Tahoma" panose="020B0604030504040204" pitchFamily="34" charset="0"/>
              <a:ea typeface="Times New Roman" panose="02020603050405020304" pitchFamily="18" charset="0"/>
            </a:endParaRPr>
          </a:p>
        </p:txBody>
      </p:sp>
      <p:sp>
        <p:nvSpPr>
          <p:cNvPr id="41990" name="Rectangle 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1986" name="Object 4"/>
          <p:cNvGraphicFramePr/>
          <p:nvPr/>
        </p:nvGraphicFramePr>
        <p:xfrm>
          <a:off x="1714500" y="1643063"/>
          <a:ext cx="1301750" cy="642937"/>
        </p:xfrm>
        <a:graphic>
          <a:graphicData uri="http://schemas.openxmlformats.org/presentationml/2006/ole">
            <mc:AlternateContent xmlns:mc="http://schemas.openxmlformats.org/markup-compatibility/2006">
              <mc:Choice xmlns:v="urn:schemas-microsoft-com:vml" Requires="v">
                <p:oleObj spid="_x0000_s3119" name="" r:id="rId1" imgW="723900" imgH="355600" progId="Equation.DSMT4">
                  <p:embed/>
                </p:oleObj>
              </mc:Choice>
              <mc:Fallback>
                <p:oleObj name="" r:id="rId1" imgW="723900" imgH="355600" progId="Equation.DSMT4">
                  <p:embed/>
                  <p:pic>
                    <p:nvPicPr>
                      <p:cNvPr id="0" name="图片 3118"/>
                      <p:cNvPicPr/>
                      <p:nvPr/>
                    </p:nvPicPr>
                    <p:blipFill>
                      <a:blip r:embed="rId2"/>
                      <a:stretch>
                        <a:fillRect/>
                      </a:stretch>
                    </p:blipFill>
                    <p:spPr>
                      <a:xfrm>
                        <a:off x="1714500" y="1643063"/>
                        <a:ext cx="1301750" cy="642937"/>
                      </a:xfrm>
                      <a:prstGeom prst="rect">
                        <a:avLst/>
                      </a:prstGeom>
                      <a:noFill/>
                      <a:ln w="38100">
                        <a:noFill/>
                        <a:miter/>
                      </a:ln>
                    </p:spPr>
                  </p:pic>
                </p:oleObj>
              </mc:Fallback>
            </mc:AlternateContent>
          </a:graphicData>
        </a:graphic>
      </p:graphicFrame>
      <p:sp>
        <p:nvSpPr>
          <p:cNvPr id="41991" name="Rectangle 7"/>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1987" name="Object 6"/>
          <p:cNvGraphicFramePr/>
          <p:nvPr/>
        </p:nvGraphicFramePr>
        <p:xfrm>
          <a:off x="4643438" y="1643063"/>
          <a:ext cx="1214437" cy="571500"/>
        </p:xfrm>
        <a:graphic>
          <a:graphicData uri="http://schemas.openxmlformats.org/presentationml/2006/ole">
            <mc:AlternateContent xmlns:mc="http://schemas.openxmlformats.org/markup-compatibility/2006">
              <mc:Choice xmlns:v="urn:schemas-microsoft-com:vml" Requires="v">
                <p:oleObj spid="_x0000_s3120" name="" r:id="rId3" imgW="736600" imgH="342900" progId="Equation.DSMT4">
                  <p:embed/>
                </p:oleObj>
              </mc:Choice>
              <mc:Fallback>
                <p:oleObj name="" r:id="rId3" imgW="736600" imgH="342900" progId="Equation.DSMT4">
                  <p:embed/>
                  <p:pic>
                    <p:nvPicPr>
                      <p:cNvPr id="0" name="图片 3119"/>
                      <p:cNvPicPr/>
                      <p:nvPr/>
                    </p:nvPicPr>
                    <p:blipFill>
                      <a:blip r:embed="rId4"/>
                      <a:stretch>
                        <a:fillRect/>
                      </a:stretch>
                    </p:blipFill>
                    <p:spPr>
                      <a:xfrm>
                        <a:off x="4643438" y="1643063"/>
                        <a:ext cx="1214437" cy="571500"/>
                      </a:xfrm>
                      <a:prstGeom prst="rect">
                        <a:avLst/>
                      </a:prstGeom>
                      <a:noFill/>
                      <a:ln w="38100">
                        <a:noFill/>
                        <a:miter/>
                      </a:ln>
                    </p:spPr>
                  </p:pic>
                </p:oleObj>
              </mc:Fallback>
            </mc:AlternateContent>
          </a:graphicData>
        </a:graphic>
      </p:graphicFrame>
      <p:sp>
        <p:nvSpPr>
          <p:cNvPr id="41992"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1988" name="Object 8"/>
          <p:cNvGraphicFramePr/>
          <p:nvPr/>
        </p:nvGraphicFramePr>
        <p:xfrm>
          <a:off x="3500438" y="3571875"/>
          <a:ext cx="1598612" cy="642938"/>
        </p:xfrm>
        <a:graphic>
          <a:graphicData uri="http://schemas.openxmlformats.org/presentationml/2006/ole">
            <mc:AlternateContent xmlns:mc="http://schemas.openxmlformats.org/markup-compatibility/2006">
              <mc:Choice xmlns:v="urn:schemas-microsoft-com:vml" Requires="v">
                <p:oleObj spid="_x0000_s3121" name="" r:id="rId5" imgW="875665" imgH="355600" progId="Equation.DSMT4">
                  <p:embed/>
                </p:oleObj>
              </mc:Choice>
              <mc:Fallback>
                <p:oleObj name="" r:id="rId5" imgW="875665" imgH="355600" progId="Equation.DSMT4">
                  <p:embed/>
                  <p:pic>
                    <p:nvPicPr>
                      <p:cNvPr id="0" name="图片 3120"/>
                      <p:cNvPicPr/>
                      <p:nvPr/>
                    </p:nvPicPr>
                    <p:blipFill>
                      <a:blip r:embed="rId6"/>
                      <a:stretch>
                        <a:fillRect/>
                      </a:stretch>
                    </p:blipFill>
                    <p:spPr>
                      <a:xfrm>
                        <a:off x="3500438" y="3571875"/>
                        <a:ext cx="1598612" cy="642938"/>
                      </a:xfrm>
                      <a:prstGeom prst="rect">
                        <a:avLst/>
                      </a:prstGeom>
                      <a:noFill/>
                      <a:ln w="38100">
                        <a:noFill/>
                        <a:miter/>
                      </a:ln>
                    </p:spPr>
                  </p:pic>
                </p:oleObj>
              </mc:Fallback>
            </mc:AlternateContent>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Rectangle 2"/>
          <p:cNvSpPr>
            <a:spLocks noGrp="1" noChangeArrowheads="1"/>
          </p:cNvSpPr>
          <p:nvPr>
            <p:ph idx="1"/>
          </p:nvPr>
        </p:nvSpPr>
        <p:spPr>
          <a:xfrm>
            <a:off x="381000" y="304800"/>
            <a:ext cx="8763000" cy="57150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None/>
              <a:defRPr/>
            </a:pPr>
            <a:endParaRPr kumimoji="0" lang="en-US" altLang="zh-CN" sz="2400" b="1" i="0" u="none" strike="noStrike" kern="1200" cap="none" spc="0" normalizeH="0" baseline="0" noProof="0" dirty="0">
              <a:ln>
                <a:noFill/>
              </a:ln>
              <a:solidFill>
                <a:schemeClr val="tx1"/>
              </a:solidFill>
              <a:effectLst/>
              <a:uLnTx/>
              <a:uFillTx/>
              <a:latin typeface="Tahoma" panose="020B0604030504040204" pitchFamily="34" charset="0"/>
              <a:ea typeface="黑体" panose="02010609060101010101" pitchFamily="49" charset="-122"/>
              <a:cs typeface="+mn-cs"/>
            </a:endParaRPr>
          </a:p>
          <a:p>
            <a:pPr marL="342900" marR="0" lvl="0" indent="-3429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4</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对于</a:t>
            </a:r>
            <a:r>
              <a:rPr kumimoji="0" lang="en-US" altLang="zh-CN" sz="2400" b="0" i="0" u="none" strike="noStrike" kern="1200" cap="none" spc="0" normalizeH="0" baseline="0" noProof="0" dirty="0">
                <a:ln>
                  <a:noFill/>
                </a:ln>
                <a:solidFill>
                  <a:schemeClr val="tx1"/>
                </a:solidFill>
                <a:effectLst/>
                <a:uLnTx/>
                <a:uFillTx/>
                <a:latin typeface="+mn-ea"/>
                <a:ea typeface="+mn-ea"/>
                <a:cs typeface="+mn-cs"/>
              </a:rPr>
              <a:t>|n|≤(N-1)/2</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，由式 </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50000"/>
              </a:spcBef>
              <a:spcAft>
                <a:spcPct val="0"/>
              </a:spcAft>
              <a:buClrTx/>
              <a:buSzTx/>
              <a:buFontTx/>
              <a:buNone/>
              <a:defRPr/>
            </a:pPr>
            <a:r>
              <a:rPr kumimoji="0" lang="en-US" altLang="zh-CN" sz="2400" b="0" i="0" u="none" strike="noStrike" kern="1200" cap="none" spc="0" normalizeH="0" baseline="0" noProof="0" dirty="0">
                <a:ln>
                  <a:noFill/>
                </a:ln>
                <a:solidFill>
                  <a:schemeClr val="tx1"/>
                </a:solidFill>
                <a:effectLst/>
                <a:uLnTx/>
                <a:uFillTx/>
                <a:latin typeface="+mn-ea"/>
                <a:ea typeface="+mn-ea"/>
                <a:cs typeface="+mn-cs"/>
              </a:rPr>
              <a:t> </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            h[n</a:t>
            </a:r>
            <a:r>
              <a:rPr kumimoji="0" lang="en-US" altLang="zh-CN" sz="2400" b="0" i="0" u="none" strike="noStrike" kern="1200" cap="none" spc="0" normalizeH="0" baseline="0" noProof="0" dirty="0">
                <a:ln>
                  <a:noFill/>
                </a:ln>
                <a:solidFill>
                  <a:schemeClr val="tx1"/>
                </a:solidFill>
                <a:effectLst/>
                <a:uLnTx/>
                <a:uFillTx/>
                <a:latin typeface="+mn-ea"/>
                <a:ea typeface="+mn-ea"/>
                <a:cs typeface="+mn-cs"/>
              </a:rPr>
              <a:t>]=h</a:t>
            </a:r>
            <a:r>
              <a:rPr kumimoji="0" lang="en-US" altLang="zh-CN" sz="2400" b="0" i="0" u="none" strike="noStrike" kern="1200" cap="none" spc="0" normalizeH="0" baseline="-25000" noProof="0" dirty="0">
                <a:ln>
                  <a:noFill/>
                </a:ln>
                <a:solidFill>
                  <a:schemeClr val="tx1"/>
                </a:solidFill>
                <a:effectLst/>
                <a:uLnTx/>
                <a:uFillTx/>
                <a:latin typeface="+mn-ea"/>
                <a:ea typeface="+mn-ea"/>
                <a:cs typeface="+mn-cs"/>
              </a:rPr>
              <a:t>1</a:t>
            </a:r>
            <a:r>
              <a:rPr kumimoji="0" lang="en-US" altLang="zh-CN" sz="2400" b="0" i="0" u="none" strike="noStrike" kern="1200" cap="none" spc="0" normalizeH="0" baseline="0" noProof="0" dirty="0">
                <a:ln>
                  <a:noFill/>
                </a:ln>
                <a:solidFill>
                  <a:schemeClr val="tx1"/>
                </a:solidFill>
                <a:effectLst/>
                <a:uLnTx/>
                <a:uFillTx/>
                <a:latin typeface="+mn-ea"/>
                <a:ea typeface="+mn-ea"/>
                <a:cs typeface="+mn-cs"/>
              </a:rPr>
              <a:t>[n]w[n</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计算（</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有限）脉冲响应，对于其他 </a:t>
            </a:r>
            <a:r>
              <a:rPr kumimoji="0" lang="en-US" altLang="zh-CN" sz="2400" b="0" i="0" u="none" strike="noStrike" kern="1200" cap="none" spc="0" normalizeH="0" baseline="0" noProof="0" dirty="0">
                <a:ln>
                  <a:noFill/>
                </a:ln>
                <a:solidFill>
                  <a:schemeClr val="tx1"/>
                </a:solidFill>
                <a:effectLst/>
                <a:uLnTx/>
                <a:uFillTx/>
                <a:latin typeface="+mn-ea"/>
                <a:ea typeface="+mn-ea"/>
                <a:cs typeface="+mn-cs"/>
              </a:rPr>
              <a:t>n </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值</a:t>
            </a:r>
            <a:r>
              <a:rPr kumimoji="0" lang="en-US" altLang="zh-CN" sz="2400" b="0" i="0" u="none" strike="noStrike" kern="1200" cap="none" spc="0" normalizeH="0" baseline="0" noProof="0" dirty="0">
                <a:ln>
                  <a:noFill/>
                </a:ln>
                <a:solidFill>
                  <a:schemeClr val="tx1"/>
                </a:solidFill>
                <a:effectLst/>
                <a:uLnTx/>
                <a:uFillTx/>
                <a:latin typeface="+mn-ea"/>
                <a:ea typeface="+mn-ea"/>
                <a:cs typeface="+mn-cs"/>
              </a:rPr>
              <a:t>h[n]=0</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，此脉冲响应</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是</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非</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因果的。</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5</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）将</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脉冲响应</a:t>
            </a:r>
            <a:r>
              <a:rPr kumimoji="0" lang="zh-CN" altLang="en-US" sz="2400" b="1" i="0" u="none" strike="noStrike" kern="1200" cap="none" spc="0" normalizeH="0" baseline="0" noProof="0" dirty="0">
                <a:ln>
                  <a:noFill/>
                </a:ln>
                <a:solidFill>
                  <a:srgbClr val="FF0000"/>
                </a:solidFill>
                <a:effectLst/>
                <a:uLnTx/>
                <a:uFillTx/>
                <a:latin typeface="+mn-ea"/>
                <a:ea typeface="+mn-ea"/>
                <a:cs typeface="+mn-cs"/>
              </a:rPr>
              <a:t>右移 </a:t>
            </a:r>
            <a:r>
              <a:rPr kumimoji="0" lang="en-US" altLang="zh-CN" sz="2400" b="1" i="0" u="none" strike="noStrike" kern="1200" cap="none" spc="0" normalizeH="0" baseline="0" noProof="0" dirty="0">
                <a:ln>
                  <a:noFill/>
                </a:ln>
                <a:solidFill>
                  <a:srgbClr val="FF0000"/>
                </a:solidFill>
                <a:effectLst/>
                <a:uLnTx/>
                <a:uFillTx/>
                <a:latin typeface="+mn-ea"/>
                <a:ea typeface="+mn-ea"/>
                <a:cs typeface="+mn-cs"/>
              </a:rPr>
              <a:t>(N-1)/2</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，确保第一个非零</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值在</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n=0</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处，使该低通滤波器为因果系统</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内容占位符 2"/>
          <p:cNvSpPr>
            <a:spLocks noGrp="1"/>
          </p:cNvSpPr>
          <p:nvPr>
            <p:ph idx="1"/>
          </p:nvPr>
        </p:nvSpPr>
        <p:spPr>
          <a:xfrm>
            <a:off x="428625" y="357188"/>
            <a:ext cx="8229600" cy="4525962"/>
          </a:xfrm>
        </p:spPr>
        <p:txBody>
          <a:bodyPr vert="horz" wrap="square" lIns="91440" tIns="45720" rIns="91440" bIns="45720" anchor="t" anchorCtr="0"/>
          <a:p>
            <a:pPr>
              <a:lnSpc>
                <a:spcPct val="150000"/>
              </a:lnSpc>
              <a:buNone/>
            </a:pPr>
            <a:r>
              <a:rPr lang="zh-CN" altLang="en-US" sz="2400" b="1" dirty="0"/>
              <a:t>例</a:t>
            </a:r>
            <a:r>
              <a:rPr lang="en-US" altLang="zh-CN" sz="2400" b="1" dirty="0"/>
              <a:t>8-1</a:t>
            </a:r>
            <a:r>
              <a:rPr lang="en-US" altLang="zh-CN" sz="2400" dirty="0"/>
              <a:t> </a:t>
            </a:r>
            <a:r>
              <a:rPr lang="zh-CN" altLang="en-US" sz="2400" dirty="0"/>
              <a:t>根据下列指标设计低通数字滤波器：</a:t>
            </a:r>
            <a:endParaRPr lang="zh-CN" altLang="en-US" sz="2400" dirty="0"/>
          </a:p>
          <a:p>
            <a:pPr>
              <a:lnSpc>
                <a:spcPct val="150000"/>
              </a:lnSpc>
              <a:buNone/>
            </a:pPr>
            <a:r>
              <a:rPr lang="zh-CN" altLang="en-US" sz="2400" dirty="0"/>
              <a:t>通带边缘频率</a:t>
            </a:r>
            <a:r>
              <a:rPr lang="en-US" altLang="zh-CN" sz="2400" dirty="0"/>
              <a:t> :3kHz  </a:t>
            </a:r>
            <a:endParaRPr lang="en-US" altLang="zh-CN" sz="2400" dirty="0"/>
          </a:p>
          <a:p>
            <a:pPr>
              <a:lnSpc>
                <a:spcPct val="150000"/>
              </a:lnSpc>
              <a:buNone/>
            </a:pPr>
            <a:r>
              <a:rPr lang="zh-CN" altLang="en-US" sz="2400" dirty="0"/>
              <a:t>阻带边缘频率</a:t>
            </a:r>
            <a:r>
              <a:rPr lang="en-US" altLang="zh-CN" sz="2400" dirty="0"/>
              <a:t>: 5kHz </a:t>
            </a:r>
            <a:endParaRPr lang="en-US" altLang="zh-CN" sz="2400" dirty="0"/>
          </a:p>
          <a:p>
            <a:pPr>
              <a:lnSpc>
                <a:spcPct val="150000"/>
              </a:lnSpc>
              <a:buNone/>
            </a:pPr>
            <a:r>
              <a:rPr lang="zh-CN" altLang="en-US" sz="2400" dirty="0"/>
              <a:t>阻带衰减不小于</a:t>
            </a:r>
            <a:r>
              <a:rPr lang="en-US" altLang="zh-CN" sz="2400" dirty="0"/>
              <a:t>40dB </a:t>
            </a:r>
            <a:endParaRPr lang="en-US" altLang="zh-CN" sz="2400" dirty="0"/>
          </a:p>
          <a:p>
            <a:pPr>
              <a:lnSpc>
                <a:spcPct val="150000"/>
              </a:lnSpc>
              <a:buNone/>
            </a:pPr>
            <a:r>
              <a:rPr lang="zh-CN" altLang="en-US" sz="2400" dirty="0"/>
              <a:t>采样频率</a:t>
            </a:r>
            <a:r>
              <a:rPr lang="en-US" altLang="zh-CN" sz="2400" dirty="0"/>
              <a:t> :16kHz</a:t>
            </a:r>
            <a:endParaRPr lang="zh-CN" altLang="en-US" sz="2400" dirty="0"/>
          </a:p>
          <a:p>
            <a:pPr>
              <a:buNone/>
            </a:pP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3" name="内容占位符 2"/>
          <p:cNvSpPr>
            <a:spLocks noGrp="1"/>
          </p:cNvSpPr>
          <p:nvPr>
            <p:ph idx="1"/>
          </p:nvPr>
        </p:nvSpPr>
        <p:spPr>
          <a:xfrm>
            <a:off x="0" y="500063"/>
            <a:ext cx="8858250" cy="4525962"/>
          </a:xfrm>
        </p:spPr>
        <p:txBody>
          <a:bodyPr vert="horz" wrap="square" lIns="91440" tIns="45720" rIns="91440" bIns="45720" anchor="t" anchorCtr="0"/>
          <a:p>
            <a:pPr>
              <a:lnSpc>
                <a:spcPct val="150000"/>
              </a:lnSpc>
              <a:buNone/>
            </a:pPr>
            <a:r>
              <a:rPr lang="zh-CN" altLang="en-US" sz="2400" dirty="0">
                <a:latin typeface="黑体" panose="02010609060101010101" pitchFamily="49" charset="-122"/>
              </a:rPr>
              <a:t>解：该滤波器的过渡带宽度</a:t>
            </a:r>
            <a:r>
              <a:rPr lang="en-US" altLang="zh-CN" sz="2400" dirty="0">
                <a:latin typeface="黑体" panose="02010609060101010101" pitchFamily="49" charset="-122"/>
              </a:rPr>
              <a:t> =</a:t>
            </a:r>
            <a:r>
              <a:rPr lang="zh-CN" altLang="en-US" sz="2400" dirty="0">
                <a:latin typeface="黑体" panose="02010609060101010101" pitchFamily="49" charset="-122"/>
              </a:rPr>
              <a:t>阻带边缘频率</a:t>
            </a:r>
            <a:r>
              <a:rPr lang="en-US" altLang="zh-CN" sz="2400" dirty="0">
                <a:latin typeface="黑体" panose="02010609060101010101" pitchFamily="49" charset="-122"/>
              </a:rPr>
              <a:t>-</a:t>
            </a:r>
            <a:r>
              <a:rPr lang="zh-CN" altLang="en-US" sz="2400" dirty="0">
                <a:latin typeface="黑体" panose="02010609060101010101" pitchFamily="49" charset="-122"/>
              </a:rPr>
              <a:t>通带边缘频率</a:t>
            </a:r>
            <a:r>
              <a:rPr lang="en-US" altLang="zh-CN" sz="2400" dirty="0">
                <a:latin typeface="黑体" panose="02010609060101010101" pitchFamily="49" charset="-122"/>
              </a:rPr>
              <a:t>=5-3=2kHz </a:t>
            </a:r>
            <a:endParaRPr lang="zh-CN" altLang="en-US" sz="2400" dirty="0">
              <a:latin typeface="黑体" panose="02010609060101010101" pitchFamily="49" charset="-122"/>
            </a:endParaRPr>
          </a:p>
          <a:p>
            <a:pPr>
              <a:lnSpc>
                <a:spcPct val="150000"/>
              </a:lnSpc>
              <a:buNone/>
            </a:pPr>
            <a:r>
              <a:rPr lang="zh-CN" altLang="en-US" sz="2400" dirty="0">
                <a:latin typeface="黑体" panose="02010609060101010101" pitchFamily="49" charset="-122"/>
              </a:rPr>
              <a:t>（</a:t>
            </a:r>
            <a:r>
              <a:rPr lang="en-US" altLang="zh-CN" sz="2400" dirty="0">
                <a:latin typeface="黑体" panose="02010609060101010101" pitchFamily="49" charset="-122"/>
              </a:rPr>
              <a:t>1</a:t>
            </a:r>
            <a:r>
              <a:rPr lang="zh-CN" altLang="en-US" sz="2400" dirty="0">
                <a:latin typeface="黑体" panose="02010609060101010101" pitchFamily="49" charset="-122"/>
              </a:rPr>
              <a:t>）按照下式选择滤波器通带边缘频率：</a:t>
            </a:r>
            <a:endParaRPr lang="en-US" altLang="zh-CN" sz="2400" dirty="0">
              <a:latin typeface="黑体" panose="02010609060101010101" pitchFamily="49" charset="-122"/>
            </a:endParaRPr>
          </a:p>
          <a:p>
            <a:pPr>
              <a:lnSpc>
                <a:spcPct val="150000"/>
              </a:lnSpc>
              <a:buNone/>
            </a:pPr>
            <a:endParaRPr lang="en-US" altLang="zh-CN" sz="2400" dirty="0">
              <a:latin typeface="黑体" panose="02010609060101010101" pitchFamily="49" charset="-122"/>
            </a:endParaRPr>
          </a:p>
          <a:p>
            <a:pPr>
              <a:lnSpc>
                <a:spcPct val="150000"/>
              </a:lnSpc>
              <a:buNone/>
            </a:pPr>
            <a:endParaRPr lang="en-US" altLang="zh-CN" sz="2400" dirty="0">
              <a:latin typeface="黑体" panose="02010609060101010101" pitchFamily="49" charset="-122"/>
            </a:endParaRPr>
          </a:p>
          <a:p>
            <a:pPr>
              <a:lnSpc>
                <a:spcPct val="150000"/>
              </a:lnSpc>
              <a:buNone/>
            </a:pPr>
            <a:r>
              <a:rPr lang="en-US" altLang="zh-CN" sz="2400" dirty="0">
                <a:latin typeface="黑体" panose="02010609060101010101" pitchFamily="49" charset="-122"/>
              </a:rPr>
              <a:t> </a:t>
            </a:r>
            <a:r>
              <a:rPr lang="zh-CN" altLang="en-US" sz="2400" dirty="0">
                <a:latin typeface="黑体" panose="02010609060101010101" pitchFamily="49" charset="-122"/>
              </a:rPr>
              <a:t>（</a:t>
            </a:r>
            <a:r>
              <a:rPr lang="en-US" altLang="zh-CN" sz="2400" dirty="0">
                <a:latin typeface="黑体" panose="02010609060101010101" pitchFamily="49" charset="-122"/>
              </a:rPr>
              <a:t>2</a:t>
            </a:r>
            <a:r>
              <a:rPr lang="zh-CN" altLang="en-US" sz="2400" dirty="0">
                <a:latin typeface="黑体" panose="02010609060101010101" pitchFamily="49" charset="-122"/>
              </a:rPr>
              <a:t>）</a:t>
            </a:r>
            <a:r>
              <a:rPr lang="zh-CN" altLang="en-US" sz="2400" dirty="0"/>
              <a:t>计算</a:t>
            </a:r>
            <a:r>
              <a:rPr lang="en-US" altLang="zh-CN" sz="2400" dirty="0"/>
              <a:t> </a:t>
            </a:r>
            <a:endParaRPr lang="en-US" altLang="zh-CN" sz="2400" dirty="0"/>
          </a:p>
          <a:p>
            <a:pPr>
              <a:lnSpc>
                <a:spcPct val="150000"/>
              </a:lnSpc>
              <a:buNone/>
            </a:pPr>
            <a:r>
              <a:rPr lang="zh-CN" altLang="en-US" sz="2400" dirty="0"/>
              <a:t>           并得到理想低通滤波器的脉冲</a:t>
            </a:r>
            <a:r>
              <a:rPr lang="en-US" altLang="zh-CN" sz="2400" dirty="0"/>
              <a:t> </a:t>
            </a:r>
            <a:endParaRPr lang="zh-CN" altLang="en-US" sz="2400" dirty="0">
              <a:latin typeface="黑体" panose="02010609060101010101" pitchFamily="49" charset="-122"/>
            </a:endParaRPr>
          </a:p>
          <a:p>
            <a:pPr>
              <a:buNone/>
            </a:pPr>
            <a:endParaRPr lang="zh-CN" altLang="en-US" dirty="0"/>
          </a:p>
        </p:txBody>
      </p:sp>
      <p:sp>
        <p:nvSpPr>
          <p:cNvPr id="43014" name="Rectangle 2"/>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3010" name="Object 1"/>
          <p:cNvGraphicFramePr/>
          <p:nvPr/>
        </p:nvGraphicFramePr>
        <p:xfrm>
          <a:off x="1785938" y="2571750"/>
          <a:ext cx="3798887" cy="714375"/>
        </p:xfrm>
        <a:graphic>
          <a:graphicData uri="http://schemas.openxmlformats.org/presentationml/2006/ole">
            <mc:AlternateContent xmlns:mc="http://schemas.openxmlformats.org/markup-compatibility/2006">
              <mc:Choice xmlns:v="urn:schemas-microsoft-com:vml" Requires="v">
                <p:oleObj spid="_x0000_s3122" name="" r:id="rId1" imgW="1892300" imgH="355600" progId="Equation.DSMT4">
                  <p:embed/>
                </p:oleObj>
              </mc:Choice>
              <mc:Fallback>
                <p:oleObj name="" r:id="rId1" imgW="1892300" imgH="355600" progId="Equation.DSMT4">
                  <p:embed/>
                  <p:pic>
                    <p:nvPicPr>
                      <p:cNvPr id="0" name="图片 3121"/>
                      <p:cNvPicPr/>
                      <p:nvPr/>
                    </p:nvPicPr>
                    <p:blipFill>
                      <a:blip r:embed="rId2"/>
                      <a:stretch>
                        <a:fillRect/>
                      </a:stretch>
                    </p:blipFill>
                    <p:spPr>
                      <a:xfrm>
                        <a:off x="1785938" y="2571750"/>
                        <a:ext cx="3798887" cy="714375"/>
                      </a:xfrm>
                      <a:prstGeom prst="rect">
                        <a:avLst/>
                      </a:prstGeom>
                      <a:noFill/>
                      <a:ln w="38100">
                        <a:noFill/>
                        <a:miter/>
                      </a:ln>
                    </p:spPr>
                  </p:pic>
                </p:oleObj>
              </mc:Fallback>
            </mc:AlternateContent>
          </a:graphicData>
        </a:graphic>
      </p:graphicFrame>
      <p:sp>
        <p:nvSpPr>
          <p:cNvPr id="43015"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3011" name="Object 3"/>
          <p:cNvGraphicFramePr/>
          <p:nvPr/>
        </p:nvGraphicFramePr>
        <p:xfrm>
          <a:off x="1928813" y="3500438"/>
          <a:ext cx="3424237" cy="642937"/>
        </p:xfrm>
        <a:graphic>
          <a:graphicData uri="http://schemas.openxmlformats.org/presentationml/2006/ole">
            <mc:AlternateContent xmlns:mc="http://schemas.openxmlformats.org/markup-compatibility/2006">
              <mc:Choice xmlns:v="urn:schemas-microsoft-com:vml" Requires="v">
                <p:oleObj spid="_x0000_s3123" name="" r:id="rId3" imgW="2032000" imgH="381000" progId="Equation.DSMT4">
                  <p:embed/>
                </p:oleObj>
              </mc:Choice>
              <mc:Fallback>
                <p:oleObj name="" r:id="rId3" imgW="2032000" imgH="381000" progId="Equation.DSMT4">
                  <p:embed/>
                  <p:pic>
                    <p:nvPicPr>
                      <p:cNvPr id="0" name="图片 3122"/>
                      <p:cNvPicPr/>
                      <p:nvPr/>
                    </p:nvPicPr>
                    <p:blipFill>
                      <a:blip r:embed="rId4"/>
                      <a:stretch>
                        <a:fillRect/>
                      </a:stretch>
                    </p:blipFill>
                    <p:spPr>
                      <a:xfrm>
                        <a:off x="1928813" y="3500438"/>
                        <a:ext cx="3424237" cy="642937"/>
                      </a:xfrm>
                      <a:prstGeom prst="rect">
                        <a:avLst/>
                      </a:prstGeom>
                      <a:noFill/>
                      <a:ln w="38100">
                        <a:noFill/>
                        <a:miter/>
                      </a:ln>
                    </p:spPr>
                  </p:pic>
                </p:oleObj>
              </mc:Fallback>
            </mc:AlternateContent>
          </a:graphicData>
        </a:graphic>
      </p:graphicFrame>
      <p:sp>
        <p:nvSpPr>
          <p:cNvPr id="43016"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3012" name="Object 5"/>
          <p:cNvGraphicFramePr/>
          <p:nvPr/>
        </p:nvGraphicFramePr>
        <p:xfrm>
          <a:off x="2214563" y="5000625"/>
          <a:ext cx="3482975" cy="785813"/>
        </p:xfrm>
        <a:graphic>
          <a:graphicData uri="http://schemas.openxmlformats.org/presentationml/2006/ole">
            <mc:AlternateContent xmlns:mc="http://schemas.openxmlformats.org/markup-compatibility/2006">
              <mc:Choice xmlns:v="urn:schemas-microsoft-com:vml" Requires="v">
                <p:oleObj spid="_x0000_s3124" name="" r:id="rId5" imgW="1562100" imgH="355600" progId="Equation.DSMT4">
                  <p:embed/>
                </p:oleObj>
              </mc:Choice>
              <mc:Fallback>
                <p:oleObj name="" r:id="rId5" imgW="1562100" imgH="355600" progId="Equation.DSMT4">
                  <p:embed/>
                  <p:pic>
                    <p:nvPicPr>
                      <p:cNvPr id="0" name="图片 3123"/>
                      <p:cNvPicPr/>
                      <p:nvPr/>
                    </p:nvPicPr>
                    <p:blipFill>
                      <a:blip r:embed="rId6"/>
                      <a:stretch>
                        <a:fillRect/>
                      </a:stretch>
                    </p:blipFill>
                    <p:spPr>
                      <a:xfrm>
                        <a:off x="2214563" y="5000625"/>
                        <a:ext cx="3482975" cy="785813"/>
                      </a:xfrm>
                      <a:prstGeom prst="rect">
                        <a:avLst/>
                      </a:prstGeom>
                      <a:noFill/>
                      <a:ln w="38100">
                        <a:noFill/>
                        <a:miter/>
                      </a:ln>
                    </p:spPr>
                  </p:pic>
                </p:oleObj>
              </mc:Fallback>
            </mc:AlternateContent>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4313" y="357188"/>
            <a:ext cx="8715375" cy="600075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）选择窗函数。由于阻带衰减不小于</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40dB</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，查表</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8-1</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可知选择汉宁窗，用表中</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N</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的公式计算所需窗的长度：</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选择</a:t>
            </a:r>
            <a:r>
              <a:rPr kumimoji="0" lang="zh-CN" altLang="en-US" sz="2400" b="0" i="0" u="none" strike="noStrike" kern="1200" cap="none" spc="0" normalizeH="0" baseline="0" noProof="0" dirty="0" smtClean="0">
                <a:ln>
                  <a:noFill/>
                </a:ln>
                <a:solidFill>
                  <a:srgbClr val="FF0000"/>
                </a:solidFill>
                <a:effectLst/>
                <a:uLnTx/>
                <a:uFillTx/>
                <a:latin typeface="+mn-lt"/>
                <a:ea typeface="黑体" panose="02010609060101010101" pitchFamily="49" charset="-122"/>
                <a:cs typeface="+mn-cs"/>
              </a:rPr>
              <a:t>奇数项</a:t>
            </a:r>
            <a:r>
              <a:rPr kumimoji="0" lang="en-US" altLang="zh-CN" sz="2400" b="0" i="0" u="none" strike="noStrike" kern="1200" cap="none" spc="0" normalizeH="0" baseline="0" noProof="0" dirty="0" smtClean="0">
                <a:ln>
                  <a:noFill/>
                </a:ln>
                <a:solidFill>
                  <a:srgbClr val="FF0000"/>
                </a:solidFill>
                <a:effectLst/>
                <a:uLnTx/>
                <a:uFillTx/>
                <a:latin typeface="+mn-lt"/>
                <a:ea typeface="黑体" panose="02010609060101010101" pitchFamily="49" charset="-122"/>
                <a:cs typeface="+mn-cs"/>
              </a:rPr>
              <a:t>N=27</a:t>
            </a:r>
            <a:r>
              <a:rPr kumimoji="0" lang="en-US" sz="2400" b="0" i="0" u="none" strike="noStrike" kern="1200" cap="none" spc="0" normalizeH="0" baseline="0" noProof="0" dirty="0" smtClean="0">
                <a:ln>
                  <a:noFill/>
                </a:ln>
                <a:solidFill>
                  <a:srgbClr val="FF0000"/>
                </a:solidFill>
                <a:effectLst/>
                <a:uLnTx/>
                <a:uFillTx/>
                <a:latin typeface="+mn-lt"/>
                <a:ea typeface="黑体" panose="02010609060101010101" pitchFamily="49" charset="-122"/>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，窗函数为</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4</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）对于</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，计算有限脉冲响应</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5</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）将脉冲响应右移</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13</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，使该滤波器为因果系统。</a:t>
            </a:r>
            <a:endPar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endPar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dirty="0">
              <a:ln>
                <a:noFill/>
              </a:ln>
              <a:solidFill>
                <a:schemeClr val="tx1"/>
              </a:solidFill>
              <a:effectLst/>
              <a:uLnTx/>
              <a:uFillTx/>
              <a:latin typeface="+mn-lt"/>
              <a:ea typeface="黑体" panose="02010609060101010101" pitchFamily="49" charset="-122"/>
              <a:cs typeface="+mn-cs"/>
            </a:endParaRPr>
          </a:p>
        </p:txBody>
      </p:sp>
      <p:sp>
        <p:nvSpPr>
          <p:cNvPr id="44040"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4034" name="Object 1"/>
          <p:cNvGraphicFramePr/>
          <p:nvPr/>
        </p:nvGraphicFramePr>
        <p:xfrm>
          <a:off x="2143125" y="1643063"/>
          <a:ext cx="3457575" cy="642937"/>
        </p:xfrm>
        <a:graphic>
          <a:graphicData uri="http://schemas.openxmlformats.org/presentationml/2006/ole">
            <mc:AlternateContent xmlns:mc="http://schemas.openxmlformats.org/markup-compatibility/2006">
              <mc:Choice xmlns:v="urn:schemas-microsoft-com:vml" Requires="v">
                <p:oleObj spid="_x0000_s3125" name="" r:id="rId1" imgW="1892300" imgH="355600" progId="Equation.DSMT4">
                  <p:embed/>
                </p:oleObj>
              </mc:Choice>
              <mc:Fallback>
                <p:oleObj name="" r:id="rId1" imgW="1892300" imgH="355600" progId="Equation.DSMT4">
                  <p:embed/>
                  <p:pic>
                    <p:nvPicPr>
                      <p:cNvPr id="0" name="图片 3124"/>
                      <p:cNvPicPr/>
                      <p:nvPr/>
                    </p:nvPicPr>
                    <p:blipFill>
                      <a:blip r:embed="rId2"/>
                      <a:stretch>
                        <a:fillRect/>
                      </a:stretch>
                    </p:blipFill>
                    <p:spPr>
                      <a:xfrm>
                        <a:off x="2143125" y="1643063"/>
                        <a:ext cx="3457575" cy="642937"/>
                      </a:xfrm>
                      <a:prstGeom prst="rect">
                        <a:avLst/>
                      </a:prstGeom>
                      <a:noFill/>
                      <a:ln w="38100">
                        <a:noFill/>
                        <a:miter/>
                      </a:ln>
                    </p:spPr>
                  </p:pic>
                </p:oleObj>
              </mc:Fallback>
            </mc:AlternateContent>
          </a:graphicData>
        </a:graphic>
      </p:graphicFrame>
      <p:sp>
        <p:nvSpPr>
          <p:cNvPr id="44041"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4035" name="Object 3"/>
          <p:cNvGraphicFramePr/>
          <p:nvPr/>
        </p:nvGraphicFramePr>
        <p:xfrm>
          <a:off x="2428717" y="3000375"/>
          <a:ext cx="2583180" cy="714375"/>
        </p:xfrm>
        <a:graphic>
          <a:graphicData uri="http://schemas.openxmlformats.org/presentationml/2006/ole">
            <mc:AlternateContent xmlns:mc="http://schemas.openxmlformats.org/markup-compatibility/2006">
              <mc:Choice xmlns:v="urn:schemas-microsoft-com:vml" Requires="v">
                <p:oleObj spid="_x0000_s3126" name="" r:id="rId3" imgW="1346200" imgH="368300" progId="Equation.DSMT4">
                  <p:embed/>
                </p:oleObj>
              </mc:Choice>
              <mc:Fallback>
                <p:oleObj name="" r:id="rId3" imgW="1346200" imgH="368300" progId="Equation.DSMT4">
                  <p:embed/>
                  <p:pic>
                    <p:nvPicPr>
                      <p:cNvPr id="0" name="图片 3125"/>
                      <p:cNvPicPr/>
                      <p:nvPr/>
                    </p:nvPicPr>
                    <p:blipFill>
                      <a:blip r:embed="rId4"/>
                      <a:stretch>
                        <a:fillRect/>
                      </a:stretch>
                    </p:blipFill>
                    <p:spPr>
                      <a:xfrm>
                        <a:off x="2428717" y="3000375"/>
                        <a:ext cx="2583180" cy="714375"/>
                      </a:xfrm>
                      <a:prstGeom prst="rect">
                        <a:avLst/>
                      </a:prstGeom>
                      <a:noFill/>
                      <a:ln w="38100">
                        <a:noFill/>
                        <a:miter/>
                      </a:ln>
                    </p:spPr>
                  </p:pic>
                </p:oleObj>
              </mc:Fallback>
            </mc:AlternateContent>
          </a:graphicData>
        </a:graphic>
      </p:graphicFrame>
      <p:sp>
        <p:nvSpPr>
          <p:cNvPr id="44042"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4036" name="Object 5"/>
          <p:cNvGraphicFramePr/>
          <p:nvPr/>
        </p:nvGraphicFramePr>
        <p:xfrm>
          <a:off x="5786438" y="3143250"/>
          <a:ext cx="1285875" cy="357188"/>
        </p:xfrm>
        <a:graphic>
          <a:graphicData uri="http://schemas.openxmlformats.org/presentationml/2006/ole">
            <mc:AlternateContent xmlns:mc="http://schemas.openxmlformats.org/markup-compatibility/2006">
              <mc:Choice xmlns:v="urn:schemas-microsoft-com:vml" Requires="v">
                <p:oleObj spid="_x0000_s3127" name="" r:id="rId5" imgW="647700" imgH="152400" progId="Equation.DSMT4">
                  <p:embed/>
                </p:oleObj>
              </mc:Choice>
              <mc:Fallback>
                <p:oleObj name="" r:id="rId5" imgW="647700" imgH="152400" progId="Equation.DSMT4">
                  <p:embed/>
                  <p:pic>
                    <p:nvPicPr>
                      <p:cNvPr id="0" name="图片 3126"/>
                      <p:cNvPicPr/>
                      <p:nvPr/>
                    </p:nvPicPr>
                    <p:blipFill>
                      <a:blip r:embed="rId6"/>
                      <a:stretch>
                        <a:fillRect/>
                      </a:stretch>
                    </p:blipFill>
                    <p:spPr>
                      <a:xfrm>
                        <a:off x="5786438" y="3143250"/>
                        <a:ext cx="1285875" cy="357188"/>
                      </a:xfrm>
                      <a:prstGeom prst="rect">
                        <a:avLst/>
                      </a:prstGeom>
                      <a:noFill/>
                      <a:ln w="38100">
                        <a:noFill/>
                        <a:miter/>
                      </a:ln>
                    </p:spPr>
                  </p:pic>
                </p:oleObj>
              </mc:Fallback>
            </mc:AlternateContent>
          </a:graphicData>
        </a:graphic>
      </p:graphicFrame>
      <p:sp>
        <p:nvSpPr>
          <p:cNvPr id="44043"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4037" name="Object 7"/>
          <p:cNvGraphicFramePr/>
          <p:nvPr/>
        </p:nvGraphicFramePr>
        <p:xfrm>
          <a:off x="1857375" y="4143375"/>
          <a:ext cx="2216150" cy="500063"/>
        </p:xfrm>
        <a:graphic>
          <a:graphicData uri="http://schemas.openxmlformats.org/presentationml/2006/ole">
            <mc:AlternateContent xmlns:mc="http://schemas.openxmlformats.org/markup-compatibility/2006">
              <mc:Choice xmlns:v="urn:schemas-microsoft-com:vml" Requires="v">
                <p:oleObj spid="_x0000_s3128" name="" r:id="rId7" imgW="1562100" imgH="355600" progId="Equation.DSMT4">
                  <p:embed/>
                </p:oleObj>
              </mc:Choice>
              <mc:Fallback>
                <p:oleObj name="" r:id="rId7" imgW="1562100" imgH="355600" progId="Equation.DSMT4">
                  <p:embed/>
                  <p:pic>
                    <p:nvPicPr>
                      <p:cNvPr id="0" name="图片 3127"/>
                      <p:cNvPicPr/>
                      <p:nvPr/>
                    </p:nvPicPr>
                    <p:blipFill>
                      <a:blip r:embed="rId8"/>
                      <a:stretch>
                        <a:fillRect/>
                      </a:stretch>
                    </p:blipFill>
                    <p:spPr>
                      <a:xfrm>
                        <a:off x="1857375" y="4143375"/>
                        <a:ext cx="2216150" cy="500063"/>
                      </a:xfrm>
                      <a:prstGeom prst="rect">
                        <a:avLst/>
                      </a:prstGeom>
                      <a:noFill/>
                      <a:ln w="38100">
                        <a:noFill/>
                        <a:miter/>
                      </a:ln>
                    </p:spPr>
                  </p:pic>
                </p:oleObj>
              </mc:Fallback>
            </mc:AlternateContent>
          </a:graphicData>
        </a:graphic>
      </p:graphicFrame>
      <p:sp>
        <p:nvSpPr>
          <p:cNvPr id="44044" name="Rectangle 10"/>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4038" name="Object 9"/>
          <p:cNvGraphicFramePr/>
          <p:nvPr/>
        </p:nvGraphicFramePr>
        <p:xfrm>
          <a:off x="7215188" y="4214813"/>
          <a:ext cx="1589087" cy="357187"/>
        </p:xfrm>
        <a:graphic>
          <a:graphicData uri="http://schemas.openxmlformats.org/presentationml/2006/ole">
            <mc:AlternateContent xmlns:mc="http://schemas.openxmlformats.org/markup-compatibility/2006">
              <mc:Choice xmlns:v="urn:schemas-microsoft-com:vml" Requires="v">
                <p:oleObj spid="_x0000_s3129" name="" r:id="rId9" imgW="850265" imgH="190500" progId="Equation.DSMT4">
                  <p:embed/>
                </p:oleObj>
              </mc:Choice>
              <mc:Fallback>
                <p:oleObj name="" r:id="rId9" imgW="850265" imgH="190500" progId="Equation.DSMT4">
                  <p:embed/>
                  <p:pic>
                    <p:nvPicPr>
                      <p:cNvPr id="0" name="图片 3128"/>
                      <p:cNvPicPr/>
                      <p:nvPr/>
                    </p:nvPicPr>
                    <p:blipFill>
                      <a:blip r:embed="rId10"/>
                      <a:stretch>
                        <a:fillRect/>
                      </a:stretch>
                    </p:blipFill>
                    <p:spPr>
                      <a:xfrm>
                        <a:off x="7215188" y="4214813"/>
                        <a:ext cx="1589087" cy="357187"/>
                      </a:xfrm>
                      <a:prstGeom prst="rect">
                        <a:avLst/>
                      </a:prstGeom>
                      <a:noFill/>
                      <a:ln w="38100">
                        <a:noFill/>
                        <a:miter/>
                      </a:ln>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4313" y="357188"/>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Ø"/>
              <a:defRPr/>
            </a:pP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FIR</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数字滤波器的</a:t>
            </a:r>
            <a:r>
              <a:rPr kumimoji="0" lang="zh-CN" altLang="en-US" sz="2400" b="0" i="0" u="none" strike="noStrike" kern="1200" cap="none" spc="0" normalizeH="0" baseline="0" noProof="0" dirty="0" smtClean="0">
                <a:ln>
                  <a:noFill/>
                </a:ln>
                <a:solidFill>
                  <a:srgbClr val="FF0000"/>
                </a:solidFill>
                <a:effectLst/>
                <a:uLnTx/>
                <a:uFillTx/>
                <a:latin typeface="+mn-lt"/>
                <a:ea typeface="黑体" panose="02010609060101010101" pitchFamily="49" charset="-122"/>
                <a:cs typeface="+mn-cs"/>
              </a:rPr>
              <a:t>线性相位特征</a:t>
            </a:r>
            <a:endParaRPr kumimoji="0" lang="en-US" altLang="zh-CN" sz="2400" b="0" i="0" u="none" strike="noStrike" kern="1200" cap="none" spc="0" normalizeH="0" baseline="0" noProof="0" dirty="0" smtClean="0">
              <a:ln>
                <a:noFill/>
              </a:ln>
              <a:solidFill>
                <a:srgbClr val="FF0000"/>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sz="2400" b="0" i="0" u="none" strike="noStrike" kern="1200" cap="none" spc="0" normalizeH="0" baseline="0" noProof="0" dirty="0" smtClean="0">
                <a:ln>
                  <a:noFill/>
                </a:ln>
                <a:solidFill>
                  <a:schemeClr val="tx1"/>
                </a:solidFill>
                <a:effectLst/>
                <a:uLnTx/>
                <a:uFillTx/>
                <a:latin typeface="+mn-ea"/>
                <a:ea typeface="+mn-ea"/>
                <a:cs typeface="+mn-cs"/>
              </a:rPr>
              <a:t>   FIR</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数字滤波器的另外一个重要特征就是在保证一定要求的幅频特性外，还可以很容易实现严格的线性相位，且不存在稳定性问题。</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四种线性相位</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FIR</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滤波器的时域对称性见图所示</a:t>
            </a: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defRPr/>
            </a:pPr>
            <a:endParaRPr kumimoji="0" lang="zh-CN" altLang="en-US" sz="2400" b="0" i="0" u="none" strike="noStrike" kern="1200" cap="none" spc="0" normalizeH="0" baseline="0" noProof="0" dirty="0">
              <a:ln>
                <a:noFill/>
              </a:ln>
              <a:solidFill>
                <a:schemeClr val="tx1"/>
              </a:solidFill>
              <a:effectLst/>
              <a:uLnTx/>
              <a:uFillTx/>
              <a:latin typeface="+mn-lt"/>
              <a:ea typeface="黑体" panose="02010609060101010101" pitchFamily="49" charset="-122"/>
              <a:cs typeface="+mn-cs"/>
            </a:endParaRPr>
          </a:p>
        </p:txBody>
      </p:sp>
      <p:graphicFrame>
        <p:nvGraphicFramePr>
          <p:cNvPr id="3074" name="Object 4"/>
          <p:cNvGraphicFramePr/>
          <p:nvPr/>
        </p:nvGraphicFramePr>
        <p:xfrm>
          <a:off x="1643063" y="3143250"/>
          <a:ext cx="1809750" cy="1019175"/>
        </p:xfrm>
        <a:graphic>
          <a:graphicData uri="http://schemas.openxmlformats.org/presentationml/2006/ole">
            <mc:AlternateContent xmlns:mc="http://schemas.openxmlformats.org/markup-compatibility/2006">
              <mc:Choice xmlns:v="urn:schemas-microsoft-com:vml" Requires="v">
                <p:oleObj spid="_x0000_s2" name="" r:id="rId1" imgW="2202180" imgH="1236345" progId="Visio.Drawing.15">
                  <p:embed/>
                </p:oleObj>
              </mc:Choice>
              <mc:Fallback>
                <p:oleObj name="" r:id="rId1" imgW="2202180" imgH="1236345" progId="Visio.Drawing.15">
                  <p:embed/>
                  <p:pic>
                    <p:nvPicPr>
                      <p:cNvPr id="0" name="图片 1"/>
                      <p:cNvPicPr/>
                      <p:nvPr/>
                    </p:nvPicPr>
                    <p:blipFill>
                      <a:blip r:embed="rId2"/>
                      <a:stretch>
                        <a:fillRect/>
                      </a:stretch>
                    </p:blipFill>
                    <p:spPr>
                      <a:xfrm>
                        <a:off x="1643063" y="3143250"/>
                        <a:ext cx="1809750" cy="1019175"/>
                      </a:xfrm>
                      <a:prstGeom prst="rect">
                        <a:avLst/>
                      </a:prstGeom>
                      <a:noFill/>
                      <a:ln w="38100">
                        <a:noFill/>
                        <a:miter/>
                      </a:ln>
                    </p:spPr>
                  </p:pic>
                </p:oleObj>
              </mc:Fallback>
            </mc:AlternateContent>
          </a:graphicData>
        </a:graphic>
      </p:graphicFrame>
      <p:graphicFrame>
        <p:nvGraphicFramePr>
          <p:cNvPr id="3075" name="Object 3"/>
          <p:cNvGraphicFramePr/>
          <p:nvPr/>
        </p:nvGraphicFramePr>
        <p:xfrm>
          <a:off x="4929188" y="3143250"/>
          <a:ext cx="1828800" cy="933450"/>
        </p:xfrm>
        <a:graphic>
          <a:graphicData uri="http://schemas.openxmlformats.org/presentationml/2006/ole">
            <mc:AlternateContent xmlns:mc="http://schemas.openxmlformats.org/markup-compatibility/2006">
              <mc:Choice xmlns:v="urn:schemas-microsoft-com:vml" Requires="v">
                <p:oleObj spid="_x0000_s4" name="" r:id="rId3" imgW="2202180" imgH="1120775" progId="Visio.Drawing.15">
                  <p:embed/>
                </p:oleObj>
              </mc:Choice>
              <mc:Fallback>
                <p:oleObj name="" r:id="rId3" imgW="2202180" imgH="1120775" progId="Visio.Drawing.15">
                  <p:embed/>
                  <p:pic>
                    <p:nvPicPr>
                      <p:cNvPr id="0" name="图片 3"/>
                      <p:cNvPicPr/>
                      <p:nvPr/>
                    </p:nvPicPr>
                    <p:blipFill>
                      <a:blip r:embed="rId4"/>
                      <a:stretch>
                        <a:fillRect/>
                      </a:stretch>
                    </p:blipFill>
                    <p:spPr>
                      <a:xfrm>
                        <a:off x="4929188" y="3143250"/>
                        <a:ext cx="1828800" cy="933450"/>
                      </a:xfrm>
                      <a:prstGeom prst="rect">
                        <a:avLst/>
                      </a:prstGeom>
                      <a:noFill/>
                      <a:ln w="38100">
                        <a:noFill/>
                        <a:miter/>
                      </a:ln>
                    </p:spPr>
                  </p:pic>
                </p:oleObj>
              </mc:Fallback>
            </mc:AlternateContent>
          </a:graphicData>
        </a:graphic>
      </p:graphicFrame>
      <p:graphicFrame>
        <p:nvGraphicFramePr>
          <p:cNvPr id="3076" name="Object 2"/>
          <p:cNvGraphicFramePr/>
          <p:nvPr/>
        </p:nvGraphicFramePr>
        <p:xfrm>
          <a:off x="1643063" y="5000625"/>
          <a:ext cx="2038350" cy="1238250"/>
        </p:xfrm>
        <a:graphic>
          <a:graphicData uri="http://schemas.openxmlformats.org/presentationml/2006/ole">
            <mc:AlternateContent xmlns:mc="http://schemas.openxmlformats.org/markup-compatibility/2006">
              <mc:Choice xmlns:v="urn:schemas-microsoft-com:vml" Requires="v">
                <p:oleObj spid="_x0000_s5" name="" r:id="rId5" imgW="2202180" imgH="1332865" progId="Visio.Drawing.15">
                  <p:embed/>
                </p:oleObj>
              </mc:Choice>
              <mc:Fallback>
                <p:oleObj name="" r:id="rId5" imgW="2202180" imgH="1332865" progId="Visio.Drawing.15">
                  <p:embed/>
                  <p:pic>
                    <p:nvPicPr>
                      <p:cNvPr id="0" name="图片 4"/>
                      <p:cNvPicPr/>
                      <p:nvPr/>
                    </p:nvPicPr>
                    <p:blipFill>
                      <a:blip r:embed="rId6"/>
                      <a:stretch>
                        <a:fillRect/>
                      </a:stretch>
                    </p:blipFill>
                    <p:spPr>
                      <a:xfrm>
                        <a:off x="1643063" y="5000625"/>
                        <a:ext cx="2038350" cy="1238250"/>
                      </a:xfrm>
                      <a:prstGeom prst="rect">
                        <a:avLst/>
                      </a:prstGeom>
                      <a:noFill/>
                      <a:ln w="38100">
                        <a:noFill/>
                        <a:miter/>
                      </a:ln>
                    </p:spPr>
                  </p:pic>
                </p:oleObj>
              </mc:Fallback>
            </mc:AlternateContent>
          </a:graphicData>
        </a:graphic>
      </p:graphicFrame>
      <p:graphicFrame>
        <p:nvGraphicFramePr>
          <p:cNvPr id="3077" name="Object 1"/>
          <p:cNvGraphicFramePr/>
          <p:nvPr/>
        </p:nvGraphicFramePr>
        <p:xfrm>
          <a:off x="5214938" y="5214938"/>
          <a:ext cx="1885950" cy="1038225"/>
        </p:xfrm>
        <a:graphic>
          <a:graphicData uri="http://schemas.openxmlformats.org/presentationml/2006/ole">
            <mc:AlternateContent xmlns:mc="http://schemas.openxmlformats.org/markup-compatibility/2006">
              <mc:Choice xmlns:v="urn:schemas-microsoft-com:vml" Requires="v">
                <p:oleObj spid="_x0000_s3084" name="" r:id="rId7" imgW="2202180" imgH="1332865" progId="Visio.Drawing.15">
                  <p:embed/>
                </p:oleObj>
              </mc:Choice>
              <mc:Fallback>
                <p:oleObj name="" r:id="rId7" imgW="2202180" imgH="1332865" progId="Visio.Drawing.15">
                  <p:embed/>
                  <p:pic>
                    <p:nvPicPr>
                      <p:cNvPr id="0" name="图片 3083"/>
                      <p:cNvPicPr/>
                      <p:nvPr/>
                    </p:nvPicPr>
                    <p:blipFill>
                      <a:blip r:embed="rId8"/>
                      <a:stretch>
                        <a:fillRect/>
                      </a:stretch>
                    </p:blipFill>
                    <p:spPr>
                      <a:xfrm>
                        <a:off x="5214938" y="5214938"/>
                        <a:ext cx="1885950" cy="1038225"/>
                      </a:xfrm>
                      <a:prstGeom prst="rect">
                        <a:avLst/>
                      </a:prstGeom>
                      <a:noFill/>
                      <a:ln w="38100">
                        <a:noFill/>
                        <a:miter/>
                      </a:ln>
                    </p:spPr>
                  </p:pic>
                </p:oleObj>
              </mc:Fallback>
            </mc:AlternateContent>
          </a:graphicData>
        </a:graphic>
      </p:graphicFrame>
      <p:sp>
        <p:nvSpPr>
          <p:cNvPr id="3079" name="Rectangle 5"/>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080" name="Rectangle 6"/>
          <p:cNvSpPr/>
          <p:nvPr/>
        </p:nvSpPr>
        <p:spPr>
          <a:xfrm>
            <a:off x="0" y="1476375"/>
            <a:ext cx="9144000" cy="0"/>
          </a:xfrm>
          <a:prstGeom prst="rect">
            <a:avLst/>
          </a:prstGeom>
          <a:noFill/>
          <a:ln w="9525">
            <a:noFill/>
          </a:ln>
        </p:spPr>
        <p:txBody>
          <a:bodyPr wrap="none" anchor="ctr" anchorCtr="0">
            <a:spAutoFit/>
          </a:bodyPr>
          <a:p>
            <a:pPr indent="266700">
              <a:buNone/>
            </a:pPr>
            <a:r>
              <a:rPr lang="en-US" altLang="zh-CN" sz="1200" dirty="0">
                <a:latin typeface="Arial" panose="020B0604020202020204" pitchFamily="34" charset="0"/>
                <a:ea typeface="等线" panose="02010600030101010101" charset="-122"/>
              </a:rPr>
              <a:t>            </a:t>
            </a:r>
            <a:endParaRPr lang="en-US" altLang="zh-CN" dirty="0">
              <a:latin typeface="Arial" panose="020B0604020202020204" pitchFamily="34" charset="0"/>
              <a:ea typeface="等线" panose="02010600030101010101" charset="-122"/>
            </a:endParaRPr>
          </a:p>
        </p:txBody>
      </p:sp>
      <p:sp>
        <p:nvSpPr>
          <p:cNvPr id="3081" name="Rectangle 7"/>
          <p:cNvSpPr/>
          <p:nvPr/>
        </p:nvSpPr>
        <p:spPr>
          <a:xfrm>
            <a:off x="1500188" y="4429125"/>
            <a:ext cx="5292725" cy="584200"/>
          </a:xfrm>
          <a:prstGeom prst="rect">
            <a:avLst/>
          </a:prstGeom>
          <a:noFill/>
          <a:ln w="9525">
            <a:noFill/>
          </a:ln>
        </p:spPr>
        <p:txBody>
          <a:bodyPr wrap="none" anchor="ctr" anchorCtr="0">
            <a:spAutoFit/>
          </a:bodyPr>
          <a:p>
            <a:pPr indent="571500">
              <a:buAutoNum type="alphaLcParenBoth"/>
            </a:pPr>
            <a:r>
              <a:rPr lang="en-US" altLang="zh-CN" sz="1400" dirty="0">
                <a:solidFill>
                  <a:srgbClr val="000000"/>
                </a:solidFill>
                <a:latin typeface="Arial" panose="020B0604020202020204" pitchFamily="34" charset="0"/>
                <a:cs typeface="Times New Roman" panose="02020603050405020304" pitchFamily="18" charset="0"/>
              </a:rPr>
              <a:t>I</a:t>
            </a:r>
            <a:r>
              <a:rPr lang="zh-CN" altLang="en-US" sz="1400" dirty="0">
                <a:solidFill>
                  <a:srgbClr val="000000"/>
                </a:solidFill>
                <a:latin typeface="Arial" panose="020B0604020202020204" pitchFamily="34" charset="0"/>
                <a:cs typeface="Times New Roman" panose="02020603050405020304" pitchFamily="18" charset="0"/>
              </a:rPr>
              <a:t>型线性相位滤波器                         </a:t>
            </a:r>
            <a:r>
              <a:rPr lang="en-US" altLang="zh-CN" sz="1400" dirty="0">
                <a:solidFill>
                  <a:srgbClr val="000000"/>
                </a:solidFill>
                <a:latin typeface="Arial" panose="020B0604020202020204" pitchFamily="34" charset="0"/>
                <a:cs typeface="Times New Roman" panose="02020603050405020304" pitchFamily="18" charset="0"/>
              </a:rPr>
              <a:t>(b) II</a:t>
            </a:r>
            <a:r>
              <a:rPr lang="zh-CN" altLang="en-US" sz="1400" dirty="0">
                <a:solidFill>
                  <a:srgbClr val="000000"/>
                </a:solidFill>
                <a:latin typeface="Arial" panose="020B0604020202020204" pitchFamily="34" charset="0"/>
                <a:cs typeface="Times New Roman" panose="02020603050405020304" pitchFamily="18" charset="0"/>
              </a:rPr>
              <a:t>型线性相位滤波器</a:t>
            </a:r>
            <a:endParaRPr lang="zh-CN" altLang="en-US" sz="1400" dirty="0">
              <a:latin typeface="Arial" panose="020B0604020202020204" pitchFamily="34" charset="0"/>
            </a:endParaRPr>
          </a:p>
          <a:p>
            <a:pPr indent="571500">
              <a:buNone/>
            </a:pPr>
            <a:endParaRPr lang="zh-CN" altLang="en-US" dirty="0">
              <a:latin typeface="Arial" panose="020B0604020202020204" pitchFamily="34" charset="0"/>
            </a:endParaRPr>
          </a:p>
        </p:txBody>
      </p:sp>
      <p:sp>
        <p:nvSpPr>
          <p:cNvPr id="3082" name="Rectangle 8"/>
          <p:cNvSpPr/>
          <p:nvPr/>
        </p:nvSpPr>
        <p:spPr>
          <a:xfrm>
            <a:off x="0" y="4105275"/>
            <a:ext cx="9144000" cy="0"/>
          </a:xfrm>
          <a:prstGeom prst="rect">
            <a:avLst/>
          </a:prstGeom>
          <a:noFill/>
          <a:ln w="9525">
            <a:noFill/>
          </a:ln>
        </p:spPr>
        <p:txBody>
          <a:bodyPr wrap="none" anchor="ctr" anchorCtr="0">
            <a:spAutoFit/>
          </a:bodyPr>
          <a:p>
            <a:pPr indent="266700">
              <a:buNone/>
            </a:pPr>
            <a:r>
              <a:rPr lang="en-US" altLang="zh-CN" sz="1200" dirty="0">
                <a:latin typeface="Arial" panose="020B0604020202020204" pitchFamily="34" charset="0"/>
                <a:ea typeface="等线" panose="02010600030101010101" charset="-122"/>
              </a:rPr>
              <a:t>          </a:t>
            </a:r>
            <a:endParaRPr lang="en-US" altLang="zh-CN" dirty="0">
              <a:latin typeface="Arial" panose="020B0604020202020204" pitchFamily="34" charset="0"/>
              <a:ea typeface="等线" panose="02010600030101010101" charset="-122"/>
            </a:endParaRPr>
          </a:p>
        </p:txBody>
      </p:sp>
      <p:sp>
        <p:nvSpPr>
          <p:cNvPr id="3083" name="Rectangle 9"/>
          <p:cNvSpPr/>
          <p:nvPr/>
        </p:nvSpPr>
        <p:spPr>
          <a:xfrm>
            <a:off x="1143000" y="6286500"/>
            <a:ext cx="5853113" cy="307975"/>
          </a:xfrm>
          <a:prstGeom prst="rect">
            <a:avLst/>
          </a:prstGeom>
          <a:noFill/>
          <a:ln w="9525">
            <a:noFill/>
          </a:ln>
        </p:spPr>
        <p:txBody>
          <a:bodyPr wrap="none" anchor="ctr" anchorCtr="0">
            <a:spAutoFit/>
          </a:bodyPr>
          <a:p>
            <a:pPr indent="609600"/>
            <a:r>
              <a:rPr lang="en-US" altLang="zh-CN" sz="1200" dirty="0">
                <a:latin typeface="Arial" panose="020B0604020202020204" pitchFamily="34" charset="0"/>
              </a:rPr>
              <a:t> </a:t>
            </a:r>
            <a:r>
              <a:rPr lang="en-US" altLang="zh-CN" sz="1400" dirty="0">
                <a:solidFill>
                  <a:srgbClr val="000000"/>
                </a:solidFill>
                <a:latin typeface="Arial" panose="020B0604020202020204" pitchFamily="34" charset="0"/>
                <a:cs typeface="Times New Roman" panose="02020603050405020304" pitchFamily="18" charset="0"/>
              </a:rPr>
              <a:t>(c) III</a:t>
            </a:r>
            <a:r>
              <a:rPr lang="zh-CN" altLang="en-US" sz="1400" dirty="0">
                <a:solidFill>
                  <a:srgbClr val="000000"/>
                </a:solidFill>
                <a:latin typeface="Arial" panose="020B0604020202020204" pitchFamily="34" charset="0"/>
                <a:cs typeface="Times New Roman" panose="02020603050405020304" pitchFamily="18" charset="0"/>
              </a:rPr>
              <a:t>型线性相位滤波器                          </a:t>
            </a:r>
            <a:r>
              <a:rPr lang="en-US" altLang="zh-CN" sz="1400" dirty="0">
                <a:solidFill>
                  <a:srgbClr val="000000"/>
                </a:solidFill>
                <a:latin typeface="Arial" panose="020B0604020202020204" pitchFamily="34" charset="0"/>
                <a:cs typeface="Times New Roman" panose="02020603050405020304" pitchFamily="18" charset="0"/>
              </a:rPr>
              <a:t>(d) IV</a:t>
            </a:r>
            <a:r>
              <a:rPr lang="zh-CN" altLang="en-US" sz="1400" dirty="0">
                <a:solidFill>
                  <a:srgbClr val="000000"/>
                </a:solidFill>
                <a:latin typeface="Arial" panose="020B0604020202020204" pitchFamily="34" charset="0"/>
                <a:cs typeface="Times New Roman" panose="02020603050405020304" pitchFamily="18" charset="0"/>
              </a:rPr>
              <a:t>型线性相位滤波器</a:t>
            </a:r>
            <a:endParaRPr lang="zh-CN" altLang="en-US" sz="1400" dirty="0">
              <a:latin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9"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5058" name="Object 1"/>
          <p:cNvGraphicFramePr/>
          <p:nvPr/>
        </p:nvGraphicFramePr>
        <p:xfrm>
          <a:off x="857250" y="500063"/>
          <a:ext cx="6742113" cy="5072062"/>
        </p:xfrm>
        <a:graphic>
          <a:graphicData uri="http://schemas.openxmlformats.org/presentationml/2006/ole">
            <mc:AlternateContent xmlns:mc="http://schemas.openxmlformats.org/markup-compatibility/2006">
              <mc:Choice xmlns:v="urn:schemas-microsoft-com:vml" Requires="v">
                <p:oleObj spid="_x0000_s3130" name="" r:id="rId1" imgW="9060180" imgH="6806565" progId="Visio.Drawing.15">
                  <p:embed/>
                </p:oleObj>
              </mc:Choice>
              <mc:Fallback>
                <p:oleObj name="" r:id="rId1" imgW="9060180" imgH="6806565" progId="Visio.Drawing.15">
                  <p:embed/>
                  <p:pic>
                    <p:nvPicPr>
                      <p:cNvPr id="0" name="图片 3129"/>
                      <p:cNvPicPr/>
                      <p:nvPr/>
                    </p:nvPicPr>
                    <p:blipFill>
                      <a:blip r:embed="rId2"/>
                      <a:stretch>
                        <a:fillRect/>
                      </a:stretch>
                    </p:blipFill>
                    <p:spPr>
                      <a:xfrm>
                        <a:off x="857250" y="500063"/>
                        <a:ext cx="6742113" cy="5072062"/>
                      </a:xfrm>
                      <a:prstGeom prst="rect">
                        <a:avLst/>
                      </a:prstGeom>
                      <a:noFill/>
                      <a:ln w="38100">
                        <a:noFill/>
                        <a:miter/>
                      </a:ln>
                    </p:spPr>
                  </p:pic>
                </p:oleObj>
              </mc:Fallback>
            </mc:AlternateContent>
          </a:graphicData>
        </a:graphic>
      </p:graphicFrame>
      <p:sp>
        <p:nvSpPr>
          <p:cNvPr id="45060" name="TextBox 5"/>
          <p:cNvSpPr txBox="1"/>
          <p:nvPr/>
        </p:nvSpPr>
        <p:spPr>
          <a:xfrm>
            <a:off x="2143125" y="5715000"/>
            <a:ext cx="4929188" cy="400050"/>
          </a:xfrm>
          <a:prstGeom prst="rect">
            <a:avLst/>
          </a:prstGeom>
          <a:noFill/>
          <a:ln w="9525">
            <a:noFill/>
          </a:ln>
        </p:spPr>
        <p:txBody>
          <a:bodyPr>
            <a:spAutoFit/>
          </a:bodyPr>
          <a:p>
            <a:r>
              <a:rPr lang="zh-CN" altLang="en-US" sz="2000" dirty="0">
                <a:latin typeface="黑体" panose="02010609060101010101" pitchFamily="49" charset="-122"/>
                <a:ea typeface="黑体" panose="02010609060101010101" pitchFamily="49" charset="-122"/>
              </a:rPr>
              <a:t>例</a:t>
            </a:r>
            <a:r>
              <a:rPr lang="en-US" altLang="zh-CN" sz="2000" dirty="0">
                <a:latin typeface="黑体" panose="02010609060101010101" pitchFamily="49" charset="-122"/>
                <a:ea typeface="黑体" panose="02010609060101010101" pitchFamily="49" charset="-122"/>
              </a:rPr>
              <a:t>8-1 </a:t>
            </a:r>
            <a:r>
              <a:rPr lang="zh-CN" altLang="en-US" sz="2000" dirty="0">
                <a:latin typeface="黑体" panose="02010609060101010101" pitchFamily="49" charset="-122"/>
                <a:ea typeface="黑体" panose="02010609060101010101" pitchFamily="49" charset="-122"/>
              </a:rPr>
              <a:t>设计低通</a:t>
            </a:r>
            <a:r>
              <a:rPr lang="en-US" altLang="zh-CN" sz="2000" dirty="0">
                <a:latin typeface="黑体" panose="02010609060101010101" pitchFamily="49" charset="-122"/>
                <a:ea typeface="黑体" panose="02010609060101010101" pitchFamily="49" charset="-122"/>
              </a:rPr>
              <a:t>FIR</a:t>
            </a:r>
            <a:r>
              <a:rPr lang="zh-CN" altLang="en-US" sz="2000" dirty="0">
                <a:latin typeface="黑体" panose="02010609060101010101" pitchFamily="49" charset="-122"/>
                <a:ea typeface="黑体" panose="02010609060101010101" pitchFamily="49" charset="-122"/>
              </a:rPr>
              <a:t>滤波器的幅频响应曲线</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Rectangle 3"/>
          <p:cNvSpPr>
            <a:spLocks noGrp="1"/>
          </p:cNvSpPr>
          <p:nvPr>
            <p:ph idx="1"/>
          </p:nvPr>
        </p:nvSpPr>
        <p:spPr>
          <a:xfrm>
            <a:off x="685800" y="990600"/>
            <a:ext cx="7772400" cy="5105400"/>
          </a:xfrm>
        </p:spPr>
        <p:txBody>
          <a:bodyPr vert="horz" wrap="square" lIns="91440" tIns="45720" rIns="91440" bIns="45720" anchor="t" anchorCtr="0"/>
          <a:p>
            <a:pPr>
              <a:lnSpc>
                <a:spcPct val="150000"/>
              </a:lnSpc>
              <a:buNone/>
            </a:pPr>
            <a:r>
              <a:rPr lang="zh-CN" altLang="en-US" sz="2800" dirty="0">
                <a:latin typeface="黑体" panose="02010609060101010101" pitchFamily="49" charset="-122"/>
              </a:rPr>
              <a:t>课堂练习</a:t>
            </a:r>
            <a:endParaRPr lang="en-US" altLang="zh-CN" sz="2800" dirty="0">
              <a:latin typeface="黑体" panose="02010609060101010101" pitchFamily="49" charset="-122"/>
            </a:endParaRPr>
          </a:p>
          <a:p>
            <a:pPr>
              <a:lnSpc>
                <a:spcPct val="150000"/>
              </a:lnSpc>
              <a:buNone/>
            </a:pPr>
            <a:r>
              <a:rPr lang="zh-CN" altLang="en-US" sz="2800" dirty="0">
                <a:latin typeface="黑体" panose="02010609060101010101" pitchFamily="49" charset="-122"/>
              </a:rPr>
              <a:t>根据下列指标设计低通滤波器</a:t>
            </a:r>
            <a:endParaRPr lang="zh-CN" altLang="en-US" sz="2800" dirty="0">
              <a:latin typeface="黑体" panose="02010609060101010101" pitchFamily="49" charset="-122"/>
            </a:endParaRPr>
          </a:p>
          <a:p>
            <a:pPr>
              <a:lnSpc>
                <a:spcPct val="150000"/>
              </a:lnSpc>
              <a:buNone/>
            </a:pPr>
            <a:r>
              <a:rPr lang="zh-CN" altLang="en-US" sz="2800" dirty="0">
                <a:latin typeface="黑体" panose="02010609060101010101" pitchFamily="49" charset="-122"/>
              </a:rPr>
              <a:t>          通带边缘频率    </a:t>
            </a:r>
            <a:r>
              <a:rPr lang="en-US" altLang="zh-CN" sz="2800" dirty="0">
                <a:latin typeface="黑体" panose="02010609060101010101" pitchFamily="49" charset="-122"/>
              </a:rPr>
              <a:t>10kHz</a:t>
            </a:r>
            <a:endParaRPr lang="en-US" altLang="zh-CN" sz="2800" dirty="0">
              <a:latin typeface="黑体" panose="02010609060101010101" pitchFamily="49" charset="-122"/>
            </a:endParaRPr>
          </a:p>
          <a:p>
            <a:pPr>
              <a:lnSpc>
                <a:spcPct val="150000"/>
              </a:lnSpc>
              <a:buNone/>
            </a:pPr>
            <a:r>
              <a:rPr lang="en-US" altLang="zh-CN" sz="2800" dirty="0">
                <a:latin typeface="黑体" panose="02010609060101010101" pitchFamily="49" charset="-122"/>
              </a:rPr>
              <a:t>          </a:t>
            </a:r>
            <a:r>
              <a:rPr lang="zh-CN" altLang="en-US" sz="2800" dirty="0">
                <a:latin typeface="黑体" panose="02010609060101010101" pitchFamily="49" charset="-122"/>
              </a:rPr>
              <a:t>阻带边缘频率    </a:t>
            </a:r>
            <a:r>
              <a:rPr lang="en-US" altLang="zh-CN" sz="2800" dirty="0">
                <a:latin typeface="黑体" panose="02010609060101010101" pitchFamily="49" charset="-122"/>
              </a:rPr>
              <a:t>22kHz</a:t>
            </a:r>
            <a:endParaRPr lang="en-US" altLang="zh-CN" sz="2800" dirty="0">
              <a:latin typeface="黑体" panose="02010609060101010101" pitchFamily="49" charset="-122"/>
            </a:endParaRPr>
          </a:p>
          <a:p>
            <a:pPr>
              <a:lnSpc>
                <a:spcPct val="150000"/>
              </a:lnSpc>
              <a:buNone/>
            </a:pPr>
            <a:r>
              <a:rPr lang="en-US" altLang="zh-CN" sz="2800" dirty="0">
                <a:latin typeface="黑体" panose="02010609060101010101" pitchFamily="49" charset="-122"/>
              </a:rPr>
              <a:t>           </a:t>
            </a:r>
            <a:r>
              <a:rPr lang="zh-CN" altLang="en-US" sz="2800" dirty="0">
                <a:latin typeface="黑体" panose="02010609060101010101" pitchFamily="49" charset="-122"/>
              </a:rPr>
              <a:t>阻带衰减       </a:t>
            </a:r>
            <a:r>
              <a:rPr lang="en-US" altLang="zh-CN" sz="2800" dirty="0">
                <a:latin typeface="黑体" panose="02010609060101010101" pitchFamily="49" charset="-122"/>
              </a:rPr>
              <a:t>75dB</a:t>
            </a:r>
            <a:endParaRPr lang="en-US" altLang="zh-CN" sz="2800" dirty="0">
              <a:latin typeface="黑体" panose="02010609060101010101" pitchFamily="49" charset="-122"/>
            </a:endParaRPr>
          </a:p>
          <a:p>
            <a:pPr>
              <a:lnSpc>
                <a:spcPct val="150000"/>
              </a:lnSpc>
              <a:buNone/>
            </a:pPr>
            <a:r>
              <a:rPr lang="en-US" altLang="zh-CN" sz="2800" dirty="0">
                <a:latin typeface="黑体" panose="02010609060101010101" pitchFamily="49" charset="-122"/>
              </a:rPr>
              <a:t>           </a:t>
            </a:r>
            <a:r>
              <a:rPr lang="zh-CN" altLang="en-US" sz="2800" dirty="0">
                <a:latin typeface="黑体" panose="02010609060101010101" pitchFamily="49" charset="-122"/>
              </a:rPr>
              <a:t>采样频率       </a:t>
            </a:r>
            <a:r>
              <a:rPr lang="en-US" altLang="zh-CN" sz="2800" dirty="0">
                <a:latin typeface="黑体" panose="02010609060101010101" pitchFamily="49" charset="-122"/>
              </a:rPr>
              <a:t>50kHz</a:t>
            </a:r>
            <a:endParaRPr lang="en-US" altLang="zh-CN" sz="2800" dirty="0">
              <a:latin typeface="黑体" panose="02010609060101010101" pitchFamily="49"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5" name="内容占位符 2"/>
          <p:cNvSpPr>
            <a:spLocks noGrp="1"/>
          </p:cNvSpPr>
          <p:nvPr>
            <p:ph idx="1"/>
          </p:nvPr>
        </p:nvSpPr>
        <p:spPr>
          <a:xfrm>
            <a:off x="0" y="500063"/>
            <a:ext cx="8858250" cy="4525962"/>
          </a:xfrm>
        </p:spPr>
        <p:txBody>
          <a:bodyPr vert="horz" wrap="square" lIns="91440" tIns="45720" rIns="91440" bIns="45720" anchor="t" anchorCtr="0"/>
          <a:p>
            <a:pPr>
              <a:lnSpc>
                <a:spcPct val="150000"/>
              </a:lnSpc>
              <a:buNone/>
            </a:pPr>
            <a:r>
              <a:rPr lang="zh-CN" altLang="en-US" sz="2400" dirty="0">
                <a:latin typeface="黑体" panose="02010609060101010101" pitchFamily="49" charset="-122"/>
              </a:rPr>
              <a:t>解：该滤波器的过渡带宽度</a:t>
            </a:r>
            <a:r>
              <a:rPr lang="en-US" altLang="zh-CN" sz="2400" dirty="0">
                <a:latin typeface="黑体" panose="02010609060101010101" pitchFamily="49" charset="-122"/>
              </a:rPr>
              <a:t> =</a:t>
            </a:r>
            <a:r>
              <a:rPr lang="zh-CN" altLang="en-US" sz="2400" dirty="0">
                <a:latin typeface="黑体" panose="02010609060101010101" pitchFamily="49" charset="-122"/>
              </a:rPr>
              <a:t>阻带边缘频率</a:t>
            </a:r>
            <a:r>
              <a:rPr lang="en-US" altLang="zh-CN" sz="2400" dirty="0">
                <a:latin typeface="黑体" panose="02010609060101010101" pitchFamily="49" charset="-122"/>
              </a:rPr>
              <a:t>-</a:t>
            </a:r>
            <a:r>
              <a:rPr lang="zh-CN" altLang="en-US" sz="2400" dirty="0">
                <a:latin typeface="黑体" panose="02010609060101010101" pitchFamily="49" charset="-122"/>
              </a:rPr>
              <a:t>通带边缘频率</a:t>
            </a:r>
            <a:r>
              <a:rPr lang="en-US" altLang="zh-CN" sz="2400" dirty="0">
                <a:latin typeface="黑体" panose="02010609060101010101" pitchFamily="49" charset="-122"/>
              </a:rPr>
              <a:t>=22k-10k=12kHz </a:t>
            </a:r>
            <a:endParaRPr lang="zh-CN" altLang="en-US" sz="2400" dirty="0">
              <a:latin typeface="黑体" panose="02010609060101010101" pitchFamily="49" charset="-122"/>
            </a:endParaRPr>
          </a:p>
          <a:p>
            <a:pPr>
              <a:lnSpc>
                <a:spcPct val="150000"/>
              </a:lnSpc>
              <a:buNone/>
            </a:pPr>
            <a:r>
              <a:rPr lang="zh-CN" altLang="en-US" sz="2400" dirty="0">
                <a:latin typeface="黑体" panose="02010609060101010101" pitchFamily="49" charset="-122"/>
              </a:rPr>
              <a:t>（</a:t>
            </a:r>
            <a:r>
              <a:rPr lang="en-US" altLang="zh-CN" sz="2400" dirty="0">
                <a:latin typeface="黑体" panose="02010609060101010101" pitchFamily="49" charset="-122"/>
              </a:rPr>
              <a:t>1</a:t>
            </a:r>
            <a:r>
              <a:rPr lang="zh-CN" altLang="en-US" sz="2400" dirty="0">
                <a:latin typeface="黑体" panose="02010609060101010101" pitchFamily="49" charset="-122"/>
              </a:rPr>
              <a:t>）按照下式选择滤波器通带边缘频率：</a:t>
            </a:r>
            <a:endParaRPr lang="en-US" altLang="zh-CN" sz="2400" dirty="0">
              <a:latin typeface="黑体" panose="02010609060101010101" pitchFamily="49" charset="-122"/>
            </a:endParaRPr>
          </a:p>
          <a:p>
            <a:pPr>
              <a:lnSpc>
                <a:spcPct val="150000"/>
              </a:lnSpc>
              <a:buNone/>
            </a:pPr>
            <a:endParaRPr lang="en-US" altLang="zh-CN" sz="2400" dirty="0">
              <a:latin typeface="黑体" panose="02010609060101010101" pitchFamily="49" charset="-122"/>
            </a:endParaRPr>
          </a:p>
          <a:p>
            <a:pPr>
              <a:lnSpc>
                <a:spcPct val="150000"/>
              </a:lnSpc>
              <a:buNone/>
            </a:pPr>
            <a:endParaRPr lang="en-US" altLang="zh-CN" sz="2400" dirty="0">
              <a:latin typeface="黑体" panose="02010609060101010101" pitchFamily="49" charset="-122"/>
            </a:endParaRPr>
          </a:p>
          <a:p>
            <a:pPr>
              <a:lnSpc>
                <a:spcPct val="150000"/>
              </a:lnSpc>
              <a:buNone/>
            </a:pPr>
            <a:r>
              <a:rPr lang="en-US" altLang="zh-CN" sz="2400" dirty="0">
                <a:latin typeface="黑体" panose="02010609060101010101" pitchFamily="49" charset="-122"/>
              </a:rPr>
              <a:t> </a:t>
            </a:r>
            <a:r>
              <a:rPr lang="zh-CN" altLang="en-US" sz="2400" dirty="0">
                <a:latin typeface="黑体" panose="02010609060101010101" pitchFamily="49" charset="-122"/>
              </a:rPr>
              <a:t>（</a:t>
            </a:r>
            <a:r>
              <a:rPr lang="en-US" altLang="zh-CN" sz="2400" dirty="0">
                <a:latin typeface="黑体" panose="02010609060101010101" pitchFamily="49" charset="-122"/>
              </a:rPr>
              <a:t>2</a:t>
            </a:r>
            <a:r>
              <a:rPr lang="zh-CN" altLang="en-US" sz="2400" dirty="0">
                <a:latin typeface="黑体" panose="02010609060101010101" pitchFamily="49" charset="-122"/>
              </a:rPr>
              <a:t>）</a:t>
            </a:r>
            <a:r>
              <a:rPr lang="zh-CN" altLang="en-US" sz="2400" dirty="0"/>
              <a:t>计算</a:t>
            </a:r>
            <a:r>
              <a:rPr lang="en-US" altLang="zh-CN" sz="2400" dirty="0"/>
              <a:t> </a:t>
            </a:r>
            <a:endParaRPr lang="en-US" altLang="zh-CN" sz="2400" dirty="0"/>
          </a:p>
          <a:p>
            <a:pPr>
              <a:lnSpc>
                <a:spcPct val="150000"/>
              </a:lnSpc>
              <a:buNone/>
            </a:pPr>
            <a:r>
              <a:rPr lang="zh-CN" altLang="en-US" sz="2400" dirty="0"/>
              <a:t>           并得到理想低通滤波器的脉冲</a:t>
            </a:r>
            <a:r>
              <a:rPr lang="en-US" altLang="zh-CN" sz="2400" dirty="0"/>
              <a:t> </a:t>
            </a:r>
            <a:endParaRPr lang="zh-CN" altLang="en-US" sz="2400" dirty="0">
              <a:latin typeface="黑体" panose="02010609060101010101" pitchFamily="49" charset="-122"/>
            </a:endParaRPr>
          </a:p>
          <a:p>
            <a:pPr>
              <a:buNone/>
            </a:pPr>
            <a:endParaRPr lang="zh-CN" altLang="en-US" dirty="0"/>
          </a:p>
        </p:txBody>
      </p:sp>
      <p:sp>
        <p:nvSpPr>
          <p:cNvPr id="46086" name="Rectangle 2"/>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6082" name="Object 1"/>
          <p:cNvGraphicFramePr/>
          <p:nvPr/>
        </p:nvGraphicFramePr>
        <p:xfrm>
          <a:off x="1620838" y="2571750"/>
          <a:ext cx="4130675" cy="714375"/>
        </p:xfrm>
        <a:graphic>
          <a:graphicData uri="http://schemas.openxmlformats.org/presentationml/2006/ole">
            <mc:AlternateContent xmlns:mc="http://schemas.openxmlformats.org/markup-compatibility/2006">
              <mc:Choice xmlns:v="urn:schemas-microsoft-com:vml" Requires="v">
                <p:oleObj spid="_x0000_s3131" name="" r:id="rId1" imgW="2055495" imgH="355600" progId="Equation.DSMT4">
                  <p:embed/>
                </p:oleObj>
              </mc:Choice>
              <mc:Fallback>
                <p:oleObj name="" r:id="rId1" imgW="2055495" imgH="355600" progId="Equation.DSMT4">
                  <p:embed/>
                  <p:pic>
                    <p:nvPicPr>
                      <p:cNvPr id="0" name="图片 3130"/>
                      <p:cNvPicPr/>
                      <p:nvPr/>
                    </p:nvPicPr>
                    <p:blipFill>
                      <a:blip r:embed="rId2"/>
                      <a:stretch>
                        <a:fillRect/>
                      </a:stretch>
                    </p:blipFill>
                    <p:spPr>
                      <a:xfrm>
                        <a:off x="1620838" y="2571750"/>
                        <a:ext cx="4130675" cy="714375"/>
                      </a:xfrm>
                      <a:prstGeom prst="rect">
                        <a:avLst/>
                      </a:prstGeom>
                      <a:noFill/>
                      <a:ln w="38100">
                        <a:noFill/>
                        <a:miter/>
                      </a:ln>
                    </p:spPr>
                  </p:pic>
                </p:oleObj>
              </mc:Fallback>
            </mc:AlternateContent>
          </a:graphicData>
        </a:graphic>
      </p:graphicFrame>
      <p:sp>
        <p:nvSpPr>
          <p:cNvPr id="46087"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6083" name="Object 3"/>
          <p:cNvGraphicFramePr/>
          <p:nvPr/>
        </p:nvGraphicFramePr>
        <p:xfrm>
          <a:off x="1865313" y="3500438"/>
          <a:ext cx="3551237" cy="642937"/>
        </p:xfrm>
        <a:graphic>
          <a:graphicData uri="http://schemas.openxmlformats.org/presentationml/2006/ole">
            <mc:AlternateContent xmlns:mc="http://schemas.openxmlformats.org/markup-compatibility/2006">
              <mc:Choice xmlns:v="urn:schemas-microsoft-com:vml" Requires="v">
                <p:oleObj spid="_x0000_s3132" name="" r:id="rId3" imgW="2107565" imgH="381000" progId="Equation.DSMT4">
                  <p:embed/>
                </p:oleObj>
              </mc:Choice>
              <mc:Fallback>
                <p:oleObj name="" r:id="rId3" imgW="2107565" imgH="381000" progId="Equation.DSMT4">
                  <p:embed/>
                  <p:pic>
                    <p:nvPicPr>
                      <p:cNvPr id="0" name="图片 3131"/>
                      <p:cNvPicPr/>
                      <p:nvPr/>
                    </p:nvPicPr>
                    <p:blipFill>
                      <a:blip r:embed="rId4"/>
                      <a:stretch>
                        <a:fillRect/>
                      </a:stretch>
                    </p:blipFill>
                    <p:spPr>
                      <a:xfrm>
                        <a:off x="1865313" y="3500438"/>
                        <a:ext cx="3551237" cy="642937"/>
                      </a:xfrm>
                      <a:prstGeom prst="rect">
                        <a:avLst/>
                      </a:prstGeom>
                      <a:noFill/>
                      <a:ln w="38100">
                        <a:noFill/>
                        <a:miter/>
                      </a:ln>
                    </p:spPr>
                  </p:pic>
                </p:oleObj>
              </mc:Fallback>
            </mc:AlternateContent>
          </a:graphicData>
        </a:graphic>
      </p:graphicFrame>
      <p:sp>
        <p:nvSpPr>
          <p:cNvPr id="46088"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6084" name="Object 5"/>
          <p:cNvGraphicFramePr/>
          <p:nvPr/>
        </p:nvGraphicFramePr>
        <p:xfrm>
          <a:off x="2144713" y="5000625"/>
          <a:ext cx="3624262" cy="785813"/>
        </p:xfrm>
        <a:graphic>
          <a:graphicData uri="http://schemas.openxmlformats.org/presentationml/2006/ole">
            <mc:AlternateContent xmlns:mc="http://schemas.openxmlformats.org/markup-compatibility/2006">
              <mc:Choice xmlns:v="urn:schemas-microsoft-com:vml" Requires="v">
                <p:oleObj spid="_x0000_s3133" name="" r:id="rId5" imgW="1624330" imgH="355600" progId="Equation.DSMT4">
                  <p:embed/>
                </p:oleObj>
              </mc:Choice>
              <mc:Fallback>
                <p:oleObj name="" r:id="rId5" imgW="1624330" imgH="355600" progId="Equation.DSMT4">
                  <p:embed/>
                  <p:pic>
                    <p:nvPicPr>
                      <p:cNvPr id="0" name="图片 3132"/>
                      <p:cNvPicPr/>
                      <p:nvPr/>
                    </p:nvPicPr>
                    <p:blipFill>
                      <a:blip r:embed="rId6"/>
                      <a:stretch>
                        <a:fillRect/>
                      </a:stretch>
                    </p:blipFill>
                    <p:spPr>
                      <a:xfrm>
                        <a:off x="2144713" y="5000625"/>
                        <a:ext cx="3624262" cy="785813"/>
                      </a:xfrm>
                      <a:prstGeom prst="rect">
                        <a:avLst/>
                      </a:prstGeom>
                      <a:noFill/>
                      <a:ln w="38100">
                        <a:noFill/>
                        <a:miter/>
                      </a:ln>
                    </p:spPr>
                  </p:pic>
                </p:oleObj>
              </mc:Fallback>
            </mc:AlternateContent>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4313" y="357188"/>
            <a:ext cx="8715375" cy="600075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3</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）选择窗函数。由于阻带衰减不小于</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75dB</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，查表</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8-1</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可知可选择布莱克曼窗或者凯塞窗，凯塞窗需要计算复杂的贝塞尔函数，故选择布莱克曼窗，用表中</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N</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的公式计算所需窗的长度</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选择</a:t>
            </a:r>
            <a:r>
              <a:rPr kumimoji="0" lang="zh-CN" altLang="en-US" sz="2400" b="0" i="0" u="none" strike="noStrike" kern="1200" cap="none" spc="0" normalizeH="0" baseline="0" noProof="0" dirty="0" smtClean="0">
                <a:ln>
                  <a:noFill/>
                </a:ln>
                <a:solidFill>
                  <a:srgbClr val="FF0000"/>
                </a:solidFill>
                <a:effectLst/>
                <a:uLnTx/>
                <a:uFillTx/>
                <a:latin typeface="+mn-lt"/>
                <a:ea typeface="黑体" panose="02010609060101010101" pitchFamily="49" charset="-122"/>
                <a:cs typeface="+mn-cs"/>
              </a:rPr>
              <a:t>奇数项</a:t>
            </a:r>
            <a:r>
              <a:rPr kumimoji="0" lang="en-US" altLang="zh-CN" sz="2400" b="0" i="0" u="none" strike="noStrike" kern="1200" cap="none" spc="0" normalizeH="0" baseline="0" noProof="0" dirty="0" smtClean="0">
                <a:ln>
                  <a:noFill/>
                </a:ln>
                <a:solidFill>
                  <a:srgbClr val="FF0000"/>
                </a:solidFill>
                <a:effectLst/>
                <a:uLnTx/>
                <a:uFillTx/>
                <a:latin typeface="+mn-lt"/>
                <a:ea typeface="黑体" panose="02010609060101010101" pitchFamily="49" charset="-122"/>
                <a:cs typeface="+mn-cs"/>
              </a:rPr>
              <a:t>N=25</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，窗函数为</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4</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）对于</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，计算有限脉冲响应</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5</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）将脉冲响应右移</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12</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，使该滤波器为因果系统。</a:t>
            </a:r>
            <a:endPar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endPar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dirty="0">
              <a:ln>
                <a:noFill/>
              </a:ln>
              <a:solidFill>
                <a:schemeClr val="tx1"/>
              </a:solidFill>
              <a:effectLst/>
              <a:uLnTx/>
              <a:uFillTx/>
              <a:latin typeface="+mn-lt"/>
              <a:ea typeface="黑体" panose="02010609060101010101" pitchFamily="49" charset="-122"/>
              <a:cs typeface="+mn-cs"/>
            </a:endParaRPr>
          </a:p>
        </p:txBody>
      </p:sp>
      <p:sp>
        <p:nvSpPr>
          <p:cNvPr id="47112"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7106" name="Object 1"/>
          <p:cNvGraphicFramePr/>
          <p:nvPr/>
        </p:nvGraphicFramePr>
        <p:xfrm>
          <a:off x="2200275" y="2143125"/>
          <a:ext cx="3341688" cy="642938"/>
        </p:xfrm>
        <a:graphic>
          <a:graphicData uri="http://schemas.openxmlformats.org/presentationml/2006/ole">
            <mc:AlternateContent xmlns:mc="http://schemas.openxmlformats.org/markup-compatibility/2006">
              <mc:Choice xmlns:v="urn:schemas-microsoft-com:vml" Requires="v">
                <p:oleObj spid="_x0000_s3134" name="" r:id="rId1" imgW="1827530" imgH="355600" progId="Equation.DSMT4">
                  <p:embed/>
                </p:oleObj>
              </mc:Choice>
              <mc:Fallback>
                <p:oleObj name="" r:id="rId1" imgW="1827530" imgH="355600" progId="Equation.DSMT4">
                  <p:embed/>
                  <p:pic>
                    <p:nvPicPr>
                      <p:cNvPr id="0" name="图片 3133"/>
                      <p:cNvPicPr/>
                      <p:nvPr/>
                    </p:nvPicPr>
                    <p:blipFill>
                      <a:blip r:embed="rId2"/>
                      <a:stretch>
                        <a:fillRect/>
                      </a:stretch>
                    </p:blipFill>
                    <p:spPr>
                      <a:xfrm>
                        <a:off x="2200275" y="2143125"/>
                        <a:ext cx="3341688" cy="642938"/>
                      </a:xfrm>
                      <a:prstGeom prst="rect">
                        <a:avLst/>
                      </a:prstGeom>
                      <a:noFill/>
                      <a:ln w="38100">
                        <a:noFill/>
                        <a:miter/>
                      </a:ln>
                    </p:spPr>
                  </p:pic>
                </p:oleObj>
              </mc:Fallback>
            </mc:AlternateContent>
          </a:graphicData>
        </a:graphic>
      </p:graphicFrame>
      <p:sp>
        <p:nvSpPr>
          <p:cNvPr id="47113"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7107" name="Object 3"/>
          <p:cNvGraphicFramePr/>
          <p:nvPr/>
        </p:nvGraphicFramePr>
        <p:xfrm>
          <a:off x="1611472" y="3286125"/>
          <a:ext cx="4360545" cy="714375"/>
        </p:xfrm>
        <a:graphic>
          <a:graphicData uri="http://schemas.openxmlformats.org/presentationml/2006/ole">
            <mc:AlternateContent xmlns:mc="http://schemas.openxmlformats.org/markup-compatibility/2006">
              <mc:Choice xmlns:v="urn:schemas-microsoft-com:vml" Requires="v">
                <p:oleObj spid="_x0000_s3135" name="" r:id="rId3" imgW="2273300" imgH="368300" progId="Equation.DSMT4">
                  <p:embed/>
                </p:oleObj>
              </mc:Choice>
              <mc:Fallback>
                <p:oleObj name="" r:id="rId3" imgW="2273300" imgH="368300" progId="Equation.DSMT4">
                  <p:embed/>
                  <p:pic>
                    <p:nvPicPr>
                      <p:cNvPr id="0" name="图片 3134"/>
                      <p:cNvPicPr/>
                      <p:nvPr/>
                    </p:nvPicPr>
                    <p:blipFill>
                      <a:blip r:embed="rId4"/>
                      <a:stretch>
                        <a:fillRect/>
                      </a:stretch>
                    </p:blipFill>
                    <p:spPr>
                      <a:xfrm>
                        <a:off x="1611472" y="3286125"/>
                        <a:ext cx="4360545" cy="714375"/>
                      </a:xfrm>
                      <a:prstGeom prst="rect">
                        <a:avLst/>
                      </a:prstGeom>
                      <a:noFill/>
                      <a:ln w="38100">
                        <a:noFill/>
                        <a:miter/>
                      </a:ln>
                    </p:spPr>
                  </p:pic>
                </p:oleObj>
              </mc:Fallback>
            </mc:AlternateContent>
          </a:graphicData>
        </a:graphic>
      </p:graphicFrame>
      <p:sp>
        <p:nvSpPr>
          <p:cNvPr id="47114"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7108" name="Object 5"/>
          <p:cNvGraphicFramePr/>
          <p:nvPr/>
        </p:nvGraphicFramePr>
        <p:xfrm>
          <a:off x="6500813" y="3429000"/>
          <a:ext cx="1285875" cy="357188"/>
        </p:xfrm>
        <a:graphic>
          <a:graphicData uri="http://schemas.openxmlformats.org/presentationml/2006/ole">
            <mc:AlternateContent xmlns:mc="http://schemas.openxmlformats.org/markup-compatibility/2006">
              <mc:Choice xmlns:v="urn:schemas-microsoft-com:vml" Requires="v">
                <p:oleObj spid="_x0000_s3136" name="" r:id="rId5" imgW="647065" imgH="152400" progId="Equation.DSMT4">
                  <p:embed/>
                </p:oleObj>
              </mc:Choice>
              <mc:Fallback>
                <p:oleObj name="" r:id="rId5" imgW="647065" imgH="152400" progId="Equation.DSMT4">
                  <p:embed/>
                  <p:pic>
                    <p:nvPicPr>
                      <p:cNvPr id="0" name="图片 3135"/>
                      <p:cNvPicPr/>
                      <p:nvPr/>
                    </p:nvPicPr>
                    <p:blipFill>
                      <a:blip r:embed="rId6"/>
                      <a:stretch>
                        <a:fillRect/>
                      </a:stretch>
                    </p:blipFill>
                    <p:spPr>
                      <a:xfrm>
                        <a:off x="6500813" y="3429000"/>
                        <a:ext cx="1285875" cy="357188"/>
                      </a:xfrm>
                      <a:prstGeom prst="rect">
                        <a:avLst/>
                      </a:prstGeom>
                      <a:noFill/>
                      <a:ln w="38100">
                        <a:noFill/>
                        <a:miter/>
                      </a:ln>
                    </p:spPr>
                  </p:pic>
                </p:oleObj>
              </mc:Fallback>
            </mc:AlternateContent>
          </a:graphicData>
        </a:graphic>
      </p:graphicFrame>
      <p:sp>
        <p:nvSpPr>
          <p:cNvPr id="47115"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7109" name="Object 7"/>
          <p:cNvGraphicFramePr/>
          <p:nvPr/>
        </p:nvGraphicFramePr>
        <p:xfrm>
          <a:off x="1812925" y="4643438"/>
          <a:ext cx="2305050" cy="500062"/>
        </p:xfrm>
        <a:graphic>
          <a:graphicData uri="http://schemas.openxmlformats.org/presentationml/2006/ole">
            <mc:AlternateContent xmlns:mc="http://schemas.openxmlformats.org/markup-compatibility/2006">
              <mc:Choice xmlns:v="urn:schemas-microsoft-com:vml" Requires="v">
                <p:oleObj spid="_x0000_s3137" name="" r:id="rId7" imgW="1624330" imgH="355600" progId="Equation.DSMT4">
                  <p:embed/>
                </p:oleObj>
              </mc:Choice>
              <mc:Fallback>
                <p:oleObj name="" r:id="rId7" imgW="1624330" imgH="355600" progId="Equation.DSMT4">
                  <p:embed/>
                  <p:pic>
                    <p:nvPicPr>
                      <p:cNvPr id="0" name="图片 3136"/>
                      <p:cNvPicPr/>
                      <p:nvPr/>
                    </p:nvPicPr>
                    <p:blipFill>
                      <a:blip r:embed="rId8"/>
                      <a:stretch>
                        <a:fillRect/>
                      </a:stretch>
                    </p:blipFill>
                    <p:spPr>
                      <a:xfrm>
                        <a:off x="1812925" y="4643438"/>
                        <a:ext cx="2305050" cy="500062"/>
                      </a:xfrm>
                      <a:prstGeom prst="rect">
                        <a:avLst/>
                      </a:prstGeom>
                      <a:noFill/>
                      <a:ln w="38100">
                        <a:noFill/>
                        <a:miter/>
                      </a:ln>
                    </p:spPr>
                  </p:pic>
                </p:oleObj>
              </mc:Fallback>
            </mc:AlternateContent>
          </a:graphicData>
        </a:graphic>
      </p:graphicFrame>
      <p:sp>
        <p:nvSpPr>
          <p:cNvPr id="47116" name="Rectangle 10"/>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7110" name="Object 9"/>
          <p:cNvGraphicFramePr/>
          <p:nvPr/>
        </p:nvGraphicFramePr>
        <p:xfrm>
          <a:off x="7215188" y="4714875"/>
          <a:ext cx="1589087" cy="357188"/>
        </p:xfrm>
        <a:graphic>
          <a:graphicData uri="http://schemas.openxmlformats.org/presentationml/2006/ole">
            <mc:AlternateContent xmlns:mc="http://schemas.openxmlformats.org/markup-compatibility/2006">
              <mc:Choice xmlns:v="urn:schemas-microsoft-com:vml" Requires="v">
                <p:oleObj spid="_x0000_s3138" name="" r:id="rId9" imgW="850265" imgH="190500" progId="Equation.DSMT4">
                  <p:embed/>
                </p:oleObj>
              </mc:Choice>
              <mc:Fallback>
                <p:oleObj name="" r:id="rId9" imgW="850265" imgH="190500" progId="Equation.DSMT4">
                  <p:embed/>
                  <p:pic>
                    <p:nvPicPr>
                      <p:cNvPr id="0" name="图片 3137"/>
                      <p:cNvPicPr/>
                      <p:nvPr/>
                    </p:nvPicPr>
                    <p:blipFill>
                      <a:blip r:embed="rId10"/>
                      <a:stretch>
                        <a:fillRect/>
                      </a:stretch>
                    </p:blipFill>
                    <p:spPr>
                      <a:xfrm>
                        <a:off x="7215188" y="4714875"/>
                        <a:ext cx="1589087" cy="357188"/>
                      </a:xfrm>
                      <a:prstGeom prst="rect">
                        <a:avLst/>
                      </a:prstGeom>
                      <a:noFill/>
                      <a:ln w="38100">
                        <a:noFill/>
                        <a:miter/>
                      </a:ln>
                    </p:spPr>
                  </p:pic>
                </p:oleObj>
              </mc:Fallback>
            </mc:AlternateContent>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8130" name="Object 5"/>
          <p:cNvGraphicFramePr>
            <a:graphicFrameLocks noChangeAspect="1"/>
          </p:cNvGraphicFramePr>
          <p:nvPr/>
        </p:nvGraphicFramePr>
        <p:xfrm>
          <a:off x="1524000" y="1397000"/>
          <a:ext cx="6096000" cy="4064000"/>
        </p:xfrm>
        <a:graphic>
          <a:graphicData uri="http://schemas.openxmlformats.org/presentationml/2006/ole">
            <mc:AlternateContent xmlns:mc="http://schemas.openxmlformats.org/markup-compatibility/2006">
              <mc:Choice xmlns:v="urn:schemas-microsoft-com:vml" Requires="v">
                <p:oleObj spid="_x0000_s3139" name="" r:id="rId1" imgW="10287000" imgH="6858000" progId="PhotoSuite.Image">
                  <p:embed/>
                </p:oleObj>
              </mc:Choice>
              <mc:Fallback>
                <p:oleObj name="" r:id="rId1" imgW="10287000" imgH="6858000" progId="PhotoSuite.Image">
                  <p:embed/>
                  <p:pic>
                    <p:nvPicPr>
                      <p:cNvPr id="0" name="图片 3138"/>
                      <p:cNvPicPr/>
                      <p:nvPr/>
                    </p:nvPicPr>
                    <p:blipFill>
                      <a:blip r:embed="rId2"/>
                      <a:stretch>
                        <a:fillRect/>
                      </a:stretch>
                    </p:blipFill>
                    <p:spPr>
                      <a:xfrm>
                        <a:off x="1524000" y="1397000"/>
                        <a:ext cx="6096000" cy="4064000"/>
                      </a:xfrm>
                      <a:prstGeom prst="rect">
                        <a:avLst/>
                      </a:prstGeom>
                      <a:noFill/>
                      <a:ln w="38100">
                        <a:noFill/>
                        <a:miter/>
                      </a:ln>
                    </p:spPr>
                  </p:pic>
                </p:oleObj>
              </mc:Fallback>
            </mc:AlternateContent>
          </a:graphicData>
        </a:graphic>
      </p:graphicFrame>
      <p:sp>
        <p:nvSpPr>
          <p:cNvPr id="48131" name="标题 5"/>
          <p:cNvSpPr>
            <a:spLocks noGrp="1"/>
          </p:cNvSpPr>
          <p:nvPr>
            <p:ph type="title"/>
          </p:nvPr>
        </p:nvSpPr>
        <p:spPr/>
        <p:txBody>
          <a:bodyPr vert="horz" wrap="square" lIns="91440" tIns="45720" rIns="91440" bIns="45720" anchor="ctr" anchorCtr="0"/>
          <a:p>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9570" name="Rectangle 2"/>
          <p:cNvSpPr>
            <a:spLocks noGrp="1"/>
          </p:cNvSpPr>
          <p:nvPr>
            <p:ph type="title"/>
          </p:nvPr>
        </p:nvSpPr>
        <p:spPr>
          <a:xfrm>
            <a:off x="457200" y="503238"/>
            <a:ext cx="8229600" cy="381000"/>
          </a:xfrm>
        </p:spPr>
        <p:txBody>
          <a:bodyPr vert="horz" wrap="square" lIns="91440" tIns="45720" rIns="91440" bIns="45720" anchor="ctr" anchorCtr="0"/>
          <a:p>
            <a:r>
              <a:rPr lang="en-US" altLang="zh-CN" sz="2800" b="1" dirty="0">
                <a:solidFill>
                  <a:srgbClr val="FF0000"/>
                </a:solidFill>
                <a:latin typeface="Tahoma" panose="020B0604030504040204" pitchFamily="34" charset="0"/>
              </a:rPr>
              <a:t>8.6  </a:t>
            </a:r>
            <a:r>
              <a:rPr lang="zh-CN" altLang="en-US" sz="2800" b="1" dirty="0">
                <a:solidFill>
                  <a:srgbClr val="FF0000"/>
                </a:solidFill>
                <a:latin typeface="Tahoma" panose="020B0604030504040204" pitchFamily="34" charset="0"/>
              </a:rPr>
              <a:t>窗函数法设计带通、高通</a:t>
            </a:r>
            <a:r>
              <a:rPr lang="en-US" altLang="zh-CN" sz="2800" b="1" dirty="0">
                <a:solidFill>
                  <a:srgbClr val="FF0000"/>
                </a:solidFill>
                <a:latin typeface="Tahoma" panose="020B0604030504040204" pitchFamily="34" charset="0"/>
              </a:rPr>
              <a:t>FIR</a:t>
            </a:r>
            <a:r>
              <a:rPr lang="zh-CN" altLang="en-US" sz="2800" b="1" dirty="0">
                <a:solidFill>
                  <a:srgbClr val="FF0000"/>
                </a:solidFill>
                <a:latin typeface="Tahoma" panose="020B0604030504040204" pitchFamily="34" charset="0"/>
              </a:rPr>
              <a:t>滤波器</a:t>
            </a:r>
            <a:br>
              <a:rPr lang="zh-CN" altLang="en-US" sz="2800" b="1" dirty="0">
                <a:solidFill>
                  <a:srgbClr val="FF0000"/>
                </a:solidFill>
                <a:latin typeface="Tahoma" panose="020B0604030504040204" pitchFamily="34" charset="0"/>
              </a:rPr>
            </a:br>
            <a:endParaRPr lang="en-US" altLang="zh-CN" sz="2800" b="1" dirty="0">
              <a:solidFill>
                <a:srgbClr val="FF0000"/>
              </a:solidFill>
              <a:latin typeface="Tahoma" panose="020B0604030504040204" pitchFamily="34" charset="0"/>
            </a:endParaRPr>
          </a:p>
        </p:txBody>
      </p:sp>
      <p:sp>
        <p:nvSpPr>
          <p:cNvPr id="62467" name="Rectangle 3"/>
          <p:cNvSpPr>
            <a:spLocks noGrp="1" noChangeArrowheads="1"/>
          </p:cNvSpPr>
          <p:nvPr>
            <p:ph idx="1"/>
          </p:nvPr>
        </p:nvSpPr>
        <p:spPr>
          <a:xfrm>
            <a:off x="179388" y="981075"/>
            <a:ext cx="8929688" cy="487680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altLang="zh-CN" sz="2400" b="1" i="0" u="none" strike="noStrike" kern="1200" cap="none" spc="0" normalizeH="0" baseline="0" noProof="0" dirty="0">
                <a:ln>
                  <a:noFill/>
                </a:ln>
                <a:solidFill>
                  <a:schemeClr val="tx1"/>
                </a:solidFill>
                <a:effectLst/>
                <a:uLnTx/>
                <a:uFillTx/>
                <a:latin typeface="+mn-ea"/>
                <a:ea typeface="+mn-ea"/>
                <a:cs typeface="+mn-cs"/>
              </a:rPr>
              <a:t>    </a:t>
            </a:r>
            <a:r>
              <a:rPr kumimoji="0" lang="en-US" altLang="zh-CN" sz="24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可</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先设计低通滤波器，再进行频率</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移位获得</a:t>
            </a:r>
            <a:r>
              <a:rPr kumimoji="0" lang="zh-CN" altLang="en-US" sz="2400" b="0" i="0" u="none" strike="noStrike" kern="1200" cap="none" spc="0" normalizeH="0" baseline="0" noProof="0" dirty="0">
                <a:ln>
                  <a:noFill/>
                </a:ln>
                <a:solidFill>
                  <a:schemeClr val="tx1"/>
                </a:solidFill>
                <a:effectLst/>
                <a:uLnTx/>
                <a:uFillTx/>
                <a:latin typeface="+mn-ea"/>
                <a:ea typeface="+mn-ea"/>
                <a:cs typeface="+mn-cs"/>
              </a:rPr>
              <a:t>待求的</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滤波器。</a:t>
            </a: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采样会导致双边滤波器响应的频谱镜像出现在采样频率的每个倍</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数上，这是滤波器形状和一系列脉冲函数在频域里卷积的结果。</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这种卷积的结果使得每个脉冲函数的位置上都出现滤波器形状的</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一个副本。这种方法也可用来产生频率移位，将滤波器的低通原</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型转换为带通或高通滤波器。这样，频域中的单个单位脉冲函数</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必须位于待求滤波器的中心频率上。脉冲函数与低通滤波器形状</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的卷积可把双边低通滤波器形状的副本移位到新的位置。</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9154" name="Object 5"/>
          <p:cNvGraphicFramePr>
            <a:graphicFrameLocks noChangeAspect="1"/>
          </p:cNvGraphicFramePr>
          <p:nvPr/>
        </p:nvGraphicFramePr>
        <p:xfrm>
          <a:off x="1000125" y="1397000"/>
          <a:ext cx="6619875" cy="4064000"/>
        </p:xfrm>
        <a:graphic>
          <a:graphicData uri="http://schemas.openxmlformats.org/presentationml/2006/ole">
            <mc:AlternateContent xmlns:mc="http://schemas.openxmlformats.org/markup-compatibility/2006">
              <mc:Choice xmlns:v="urn:schemas-microsoft-com:vml" Requires="v">
                <p:oleObj spid="_x0000_s3140" name="" r:id="rId1" imgW="10287000" imgH="6858000" progId="PhotoSuite.Image">
                  <p:embed/>
                </p:oleObj>
              </mc:Choice>
              <mc:Fallback>
                <p:oleObj name="" r:id="rId1" imgW="10287000" imgH="6858000" progId="PhotoSuite.Image">
                  <p:embed/>
                  <p:pic>
                    <p:nvPicPr>
                      <p:cNvPr id="0" name="图片 3139"/>
                      <p:cNvPicPr/>
                      <p:nvPr/>
                    </p:nvPicPr>
                    <p:blipFill>
                      <a:blip r:embed="rId2"/>
                      <a:stretch>
                        <a:fillRect/>
                      </a:stretch>
                    </p:blipFill>
                    <p:spPr>
                      <a:xfrm>
                        <a:off x="1000125" y="1397000"/>
                        <a:ext cx="6619875" cy="4064000"/>
                      </a:xfrm>
                      <a:prstGeom prst="rect">
                        <a:avLst/>
                      </a:prstGeom>
                      <a:noFill/>
                      <a:ln w="38100">
                        <a:noFill/>
                        <a:miter/>
                      </a:ln>
                    </p:spPr>
                  </p:pic>
                </p:oleObj>
              </mc:Fallback>
            </mc:AlternateContent>
          </a:graphicData>
        </a:graphic>
      </p:graphicFrame>
      <p:sp>
        <p:nvSpPr>
          <p:cNvPr id="7" name="TextBox 6"/>
          <p:cNvSpPr txBox="1"/>
          <p:nvPr/>
        </p:nvSpPr>
        <p:spPr>
          <a:xfrm>
            <a:off x="3000375" y="5357813"/>
            <a:ext cx="4071938" cy="400050"/>
          </a:xfrm>
          <a:prstGeom prst="rect">
            <a:avLst/>
          </a:prstGeom>
          <a:noFill/>
        </p:spPr>
        <p:txBody>
          <a:bodyPr>
            <a:spAutoFit/>
          </a:bodyPr>
          <a:lstStyle/>
          <a:p>
            <a:pPr marR="0" defTabSz="914400">
              <a:buClrTx/>
              <a:buSzTx/>
              <a:buFontTx/>
              <a:buNone/>
              <a:defRPr/>
            </a:pPr>
            <a:r>
              <a:rPr kumimoji="0" lang="zh-CN" altLang="en-US" sz="2000" kern="1200" cap="none" spc="0" normalizeH="0" baseline="0" noProof="0" dirty="0">
                <a:latin typeface="+mn-ea"/>
                <a:ea typeface="+mn-ea"/>
                <a:cs typeface="+mn-cs"/>
              </a:rPr>
              <a:t>低通滤波器幅频响应曲线</a:t>
            </a:r>
            <a:endParaRPr kumimoji="0" lang="zh-CN" altLang="en-US" sz="2000" kern="1200" cap="none" spc="0" normalizeH="0" baseline="0" noProof="0" dirty="0">
              <a:latin typeface="+mn-ea"/>
              <a:ea typeface="+mn-ea"/>
              <a:cs typeface="+mn-cs"/>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0178" name="Object 5"/>
          <p:cNvGraphicFramePr>
            <a:graphicFrameLocks noChangeAspect="1"/>
          </p:cNvGraphicFramePr>
          <p:nvPr/>
        </p:nvGraphicFramePr>
        <p:xfrm>
          <a:off x="1143000" y="357188"/>
          <a:ext cx="6715125" cy="4786312"/>
        </p:xfrm>
        <a:graphic>
          <a:graphicData uri="http://schemas.openxmlformats.org/presentationml/2006/ole">
            <mc:AlternateContent xmlns:mc="http://schemas.openxmlformats.org/markup-compatibility/2006">
              <mc:Choice xmlns:v="urn:schemas-microsoft-com:vml" Requires="v">
                <p:oleObj spid="_x0000_s3141" name="" r:id="rId1" imgW="10287000" imgH="6858000" progId="PhotoSuite.Image">
                  <p:embed/>
                </p:oleObj>
              </mc:Choice>
              <mc:Fallback>
                <p:oleObj name="" r:id="rId1" imgW="10287000" imgH="6858000" progId="PhotoSuite.Image">
                  <p:embed/>
                  <p:pic>
                    <p:nvPicPr>
                      <p:cNvPr id="0" name="图片 3140"/>
                      <p:cNvPicPr/>
                      <p:nvPr/>
                    </p:nvPicPr>
                    <p:blipFill>
                      <a:blip r:embed="rId2"/>
                      <a:stretch>
                        <a:fillRect/>
                      </a:stretch>
                    </p:blipFill>
                    <p:spPr>
                      <a:xfrm>
                        <a:off x="1143000" y="357188"/>
                        <a:ext cx="6715125" cy="4786312"/>
                      </a:xfrm>
                      <a:prstGeom prst="rect">
                        <a:avLst/>
                      </a:prstGeom>
                      <a:noFill/>
                      <a:ln w="38100">
                        <a:noFill/>
                        <a:miter/>
                      </a:ln>
                    </p:spPr>
                  </p:pic>
                </p:oleObj>
              </mc:Fallback>
            </mc:AlternateContent>
          </a:graphicData>
        </a:graphic>
      </p:graphicFrame>
      <p:sp>
        <p:nvSpPr>
          <p:cNvPr id="50179" name="TextBox 5"/>
          <p:cNvSpPr txBox="1"/>
          <p:nvPr/>
        </p:nvSpPr>
        <p:spPr>
          <a:xfrm>
            <a:off x="2928938" y="4429125"/>
            <a:ext cx="4143375" cy="400050"/>
          </a:xfrm>
          <a:prstGeom prst="rect">
            <a:avLst/>
          </a:prstGeom>
          <a:noFill/>
          <a:ln w="9525">
            <a:noFill/>
          </a:ln>
        </p:spPr>
        <p:txBody>
          <a:bodyPr>
            <a:spAutoFit/>
          </a:bodyPr>
          <a:p>
            <a:r>
              <a:rPr lang="zh-CN" altLang="en-US" sz="2000" dirty="0">
                <a:latin typeface="黑体" panose="02010609060101010101" pitchFamily="49" charset="-122"/>
                <a:ea typeface="黑体" panose="02010609060101010101" pitchFamily="49" charset="-122"/>
              </a:rPr>
              <a:t>低通滤波器双边幅频响应曲线</a:t>
            </a:r>
            <a:endParaRPr lang="zh-CN" altLang="en-US" sz="2000" dirty="0">
              <a:latin typeface="黑体" panose="02010609060101010101" pitchFamily="49" charset="-122"/>
              <a:ea typeface="黑体" panose="02010609060101010101" pitchFamily="49" charset="-122"/>
            </a:endParaRPr>
          </a:p>
        </p:txBody>
      </p:sp>
      <p:sp>
        <p:nvSpPr>
          <p:cNvPr id="8" name="TextBox 7"/>
          <p:cNvSpPr txBox="1"/>
          <p:nvPr/>
        </p:nvSpPr>
        <p:spPr>
          <a:xfrm>
            <a:off x="928688" y="4919663"/>
            <a:ext cx="7929563" cy="2399665"/>
          </a:xfrm>
          <a:prstGeom prst="rect">
            <a:avLst/>
          </a:prstGeom>
          <a:noFill/>
        </p:spPr>
        <p:txBody>
          <a:bodyPr>
            <a:spAutoFit/>
          </a:bodyPr>
          <a:lstStyle/>
          <a:p>
            <a:pPr marR="0" defTabSz="914400">
              <a:lnSpc>
                <a:spcPct val="150000"/>
              </a:lnSpc>
              <a:buClrTx/>
              <a:buSzTx/>
              <a:buFontTx/>
              <a:buNone/>
              <a:defRPr/>
            </a:pPr>
            <a:r>
              <a:rPr kumimoji="0" lang="zh-CN" altLang="en-US" sz="2000" kern="1200" cap="none" spc="0" normalizeH="0" baseline="0" noProof="0" dirty="0">
                <a:latin typeface="+mn-ea"/>
                <a:ea typeface="+mn-ea"/>
                <a:cs typeface="+mn-cs"/>
              </a:rPr>
              <a:t>要设计得到带通</a:t>
            </a:r>
            <a:r>
              <a:rPr kumimoji="0" lang="en-US" altLang="zh-CN" sz="2000" kern="1200" cap="none" spc="0" normalizeH="0" baseline="0" noProof="0" dirty="0">
                <a:latin typeface="+mn-ea"/>
                <a:ea typeface="+mn-ea"/>
                <a:cs typeface="+mn-cs"/>
              </a:rPr>
              <a:t>/</a:t>
            </a:r>
            <a:r>
              <a:rPr kumimoji="0" lang="zh-CN" altLang="en-US" sz="2000" kern="1200" cap="none" spc="0" normalizeH="0" baseline="0" noProof="0" dirty="0">
                <a:latin typeface="+mn-ea"/>
                <a:ea typeface="+mn-ea"/>
                <a:cs typeface="+mn-cs"/>
              </a:rPr>
              <a:t>高通滤波器，只需将该低通滤波器对的双边幅频响应曲线进行频移；设计带通滤波器，需将其</a:t>
            </a:r>
            <a:r>
              <a:rPr kumimoji="0" lang="en-US" altLang="zh-CN" sz="2000" kern="1200" cap="none" spc="0" normalizeH="0" baseline="0" noProof="0" dirty="0">
                <a:latin typeface="+mn-ea"/>
                <a:ea typeface="+mn-ea"/>
                <a:cs typeface="+mn-cs"/>
              </a:rPr>
              <a:t>0</a:t>
            </a:r>
            <a:r>
              <a:rPr kumimoji="0" lang="zh-CN" altLang="en-US" sz="2000" kern="1200" cap="none" spc="0" normalizeH="0" baseline="0" noProof="0" dirty="0">
                <a:latin typeface="+mn-ea"/>
                <a:ea typeface="+mn-ea"/>
                <a:cs typeface="+mn-cs"/>
              </a:rPr>
              <a:t>数字频率频移到带通滤波器的中心频率</a:t>
            </a:r>
            <a:r>
              <a:rPr kumimoji="0" lang="el-GR" altLang="zh-CN" sz="2000" kern="1200" cap="none" spc="0" normalizeH="0" baseline="0" noProof="0" dirty="0">
                <a:latin typeface="+mn-ea"/>
                <a:ea typeface="+mn-ea"/>
                <a:cs typeface="+mn-cs"/>
              </a:rPr>
              <a:t>Ω</a:t>
            </a:r>
            <a:r>
              <a:rPr kumimoji="0" lang="en-US" altLang="zh-CN" sz="2000" kern="1200" cap="none" spc="0" normalizeH="0" baseline="-25000" noProof="0" dirty="0">
                <a:latin typeface="+mn-ea"/>
                <a:ea typeface="+mn-ea"/>
                <a:cs typeface="+mn-cs"/>
              </a:rPr>
              <a:t>0</a:t>
            </a:r>
            <a:r>
              <a:rPr kumimoji="0" lang="zh-CN" altLang="en-US" sz="2000" kern="1200" cap="none" spc="0" normalizeH="0" baseline="0" noProof="0" dirty="0">
                <a:latin typeface="+mn-ea"/>
                <a:ea typeface="+mn-ea"/>
                <a:cs typeface="+mn-cs"/>
              </a:rPr>
              <a:t>处；</a:t>
            </a:r>
            <a:r>
              <a:rPr kumimoji="0" lang="zh-CN" altLang="en-US" sz="2000" kern="1200" cap="none" spc="0" normalizeH="0" baseline="0" noProof="0" dirty="0">
                <a:latin typeface="黑体" panose="02010609060101010101" pitchFamily="49" charset="-122"/>
                <a:ea typeface="黑体" panose="02010609060101010101" pitchFamily="49" charset="-122"/>
                <a:cs typeface="黑体" panose="02010609060101010101" pitchFamily="49" charset="-122"/>
              </a:rPr>
              <a:t>设计高通滤波器，需将其</a:t>
            </a:r>
            <a:r>
              <a:rPr kumimoji="0" lang="en-US" altLang="zh-CN" sz="2000" kern="1200" cap="none" spc="0" normalizeH="0" baseline="0" noProof="0" dirty="0">
                <a:latin typeface="黑体" panose="02010609060101010101" pitchFamily="49" charset="-122"/>
                <a:ea typeface="黑体" panose="02010609060101010101" pitchFamily="49" charset="-122"/>
                <a:cs typeface="黑体" panose="02010609060101010101" pitchFamily="49" charset="-122"/>
              </a:rPr>
              <a:t>0</a:t>
            </a:r>
            <a:r>
              <a:rPr kumimoji="0" lang="zh-CN" altLang="en-US" sz="2000" kern="1200" cap="none" spc="0" normalizeH="0" baseline="0" noProof="0" dirty="0">
                <a:latin typeface="黑体" panose="02010609060101010101" pitchFamily="49" charset="-122"/>
                <a:ea typeface="黑体" panose="02010609060101010101" pitchFamily="49" charset="-122"/>
                <a:cs typeface="黑体" panose="02010609060101010101" pitchFamily="49" charset="-122"/>
              </a:rPr>
              <a:t>数字频率频移到</a:t>
            </a:r>
            <a:r>
              <a:rPr kumimoji="0" lang="el-GR" altLang="zh-CN" sz="2000" kern="1200" cap="none" spc="0" normalizeH="0" baseline="0" noProof="0" dirty="0">
                <a:latin typeface="黑体" panose="02010609060101010101" pitchFamily="49" charset="-122"/>
                <a:ea typeface="黑体" panose="02010609060101010101" pitchFamily="49" charset="-122"/>
                <a:cs typeface="黑体" panose="02010609060101010101" pitchFamily="49" charset="-122"/>
              </a:rPr>
              <a:t>π</a:t>
            </a:r>
            <a:r>
              <a:rPr kumimoji="0" lang="zh-CN" altLang="en-US" sz="2000" kern="1200" cap="none" spc="0" normalizeH="0" baseline="0" noProof="0" dirty="0">
                <a:latin typeface="黑体" panose="02010609060101010101" pitchFamily="49" charset="-122"/>
                <a:ea typeface="黑体" panose="02010609060101010101" pitchFamily="49" charset="-122"/>
                <a:cs typeface="黑体" panose="02010609060101010101" pitchFamily="49" charset="-122"/>
              </a:rPr>
              <a:t>弧度处</a:t>
            </a:r>
            <a:endParaRPr kumimoji="0" lang="zh-CN" altLang="en-US" sz="2000" kern="1200" cap="none" spc="0" normalizeH="0" baseline="0" noProof="0" dirty="0">
              <a:latin typeface="黑体" panose="02010609060101010101" pitchFamily="49" charset="-122"/>
              <a:ea typeface="黑体" panose="02010609060101010101" pitchFamily="49" charset="-122"/>
              <a:cs typeface="黑体" panose="02010609060101010101" pitchFamily="49" charset="-122"/>
            </a:endParaRPr>
          </a:p>
          <a:p>
            <a:pPr marR="0" defTabSz="914400">
              <a:lnSpc>
                <a:spcPct val="150000"/>
              </a:lnSpc>
              <a:buClrTx/>
              <a:buSzTx/>
              <a:buFontTx/>
              <a:buNone/>
              <a:defRPr/>
            </a:pPr>
            <a:endParaRPr kumimoji="0" lang="zh-CN" altLang="en-US" sz="2000" kern="1200" cap="none" spc="0" normalizeH="0" baseline="0" noProof="0" dirty="0">
              <a:latin typeface="黑体" panose="02010609060101010101" pitchFamily="49" charset="-122"/>
              <a:ea typeface="黑体" panose="02010609060101010101" pitchFamily="49" charset="-122"/>
              <a:cs typeface="黑体" panose="02010609060101010101" pitchFamily="49" charset="-122"/>
            </a:endParaRPr>
          </a:p>
        </p:txBody>
      </p:sp>
      <p:sp>
        <p:nvSpPr>
          <p:cNvPr id="50181" name="TextBox 8"/>
          <p:cNvSpPr txBox="1"/>
          <p:nvPr/>
        </p:nvSpPr>
        <p:spPr>
          <a:xfrm>
            <a:off x="428625" y="285750"/>
            <a:ext cx="7500938" cy="461963"/>
          </a:xfrm>
          <a:prstGeom prst="rect">
            <a:avLst/>
          </a:prstGeom>
          <a:noFill/>
          <a:ln w="9525">
            <a:noFill/>
          </a:ln>
        </p:spPr>
        <p:txBody>
          <a:bodyPr>
            <a:spAutoFit/>
          </a:bodyPr>
          <a:p>
            <a:r>
              <a:rPr lang="zh-CN" altLang="en-US" sz="2400" dirty="0">
                <a:solidFill>
                  <a:srgbClr val="FF0000"/>
                </a:solidFill>
                <a:latin typeface="黑体" panose="02010609060101010101" pitchFamily="49" charset="-122"/>
                <a:ea typeface="黑体" panose="02010609060101010101" pitchFamily="49" charset="-122"/>
              </a:rPr>
              <a:t>由低通滤波器原型设计带通</a:t>
            </a:r>
            <a:r>
              <a:rPr lang="en-US" altLang="zh-CN" sz="2400" dirty="0">
                <a:solidFill>
                  <a:srgbClr val="FF0000"/>
                </a:solidFill>
                <a:latin typeface="黑体" panose="02010609060101010101" pitchFamily="49" charset="-122"/>
                <a:ea typeface="黑体" panose="02010609060101010101" pitchFamily="49" charset="-122"/>
              </a:rPr>
              <a:t>/</a:t>
            </a:r>
            <a:r>
              <a:rPr lang="zh-CN" altLang="en-US" sz="2400" dirty="0">
                <a:solidFill>
                  <a:srgbClr val="FF0000"/>
                </a:solidFill>
                <a:latin typeface="黑体" panose="02010609060101010101" pitchFamily="49" charset="-122"/>
                <a:ea typeface="黑体" panose="02010609060101010101" pitchFamily="49" charset="-122"/>
              </a:rPr>
              <a:t>高通滤波器的思路</a:t>
            </a:r>
            <a:endParaRPr lang="zh-CN" altLang="en-US" sz="2400"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0594" name="Picture 5"/>
          <p:cNvPicPr>
            <a:picLocks noChangeAspect="1"/>
          </p:cNvPicPr>
          <p:nvPr/>
        </p:nvPicPr>
        <p:blipFill>
          <a:blip r:embed="rId1"/>
          <a:stretch>
            <a:fillRect/>
          </a:stretch>
        </p:blipFill>
        <p:spPr>
          <a:xfrm>
            <a:off x="455613" y="684213"/>
            <a:ext cx="8231187" cy="5487987"/>
          </a:xfrm>
          <a:prstGeom prst="rect">
            <a:avLst/>
          </a:prstGeom>
          <a:noFill/>
          <a:ln w="9525">
            <a:noFill/>
          </a:ln>
        </p:spPr>
      </p:pic>
      <p:sp>
        <p:nvSpPr>
          <p:cNvPr id="110595" name="TextBox 6"/>
          <p:cNvSpPr txBox="1"/>
          <p:nvPr/>
        </p:nvSpPr>
        <p:spPr>
          <a:xfrm>
            <a:off x="642938" y="285750"/>
            <a:ext cx="3714750" cy="461963"/>
          </a:xfrm>
          <a:prstGeom prst="rect">
            <a:avLst/>
          </a:prstGeom>
          <a:noFill/>
          <a:ln w="9525">
            <a:noFill/>
          </a:ln>
        </p:spPr>
        <p:txBody>
          <a:bodyPr>
            <a:spAutoFit/>
          </a:bodyPr>
          <a:p>
            <a:r>
              <a:rPr lang="zh-CN" altLang="en-US" sz="2400" dirty="0">
                <a:solidFill>
                  <a:srgbClr val="FF0000"/>
                </a:solidFill>
                <a:latin typeface="黑体" panose="02010609060101010101" pitchFamily="49" charset="-122"/>
                <a:ea typeface="黑体" panose="02010609060101010101" pitchFamily="49" charset="-122"/>
              </a:rPr>
              <a:t>如何设计带通滤波器？</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110596" name="TextBox 7"/>
          <p:cNvSpPr txBox="1"/>
          <p:nvPr/>
        </p:nvSpPr>
        <p:spPr>
          <a:xfrm>
            <a:off x="1428750" y="5572125"/>
            <a:ext cx="3071813" cy="400050"/>
          </a:xfrm>
          <a:prstGeom prst="rect">
            <a:avLst/>
          </a:prstGeom>
          <a:noFill/>
          <a:ln w="9525">
            <a:noFill/>
          </a:ln>
        </p:spPr>
        <p:txBody>
          <a:bodyPr>
            <a:spAutoFit/>
          </a:bodyPr>
          <a:p>
            <a:r>
              <a:rPr lang="zh-CN" altLang="en-US" sz="2000" dirty="0">
                <a:latin typeface="黑体" panose="02010609060101010101" pitchFamily="49" charset="-122"/>
                <a:ea typeface="黑体" panose="02010609060101010101" pitchFamily="49" charset="-122"/>
              </a:rPr>
              <a:t>低通滤波器脉冲响应</a:t>
            </a:r>
            <a:endParaRPr lang="zh-CN" altLang="en-US" sz="2000" dirty="0">
              <a:latin typeface="黑体" panose="02010609060101010101" pitchFamily="49" charset="-122"/>
              <a:ea typeface="黑体" panose="02010609060101010101" pitchFamily="49" charset="-122"/>
            </a:endParaRPr>
          </a:p>
        </p:txBody>
      </p:sp>
      <p:sp>
        <p:nvSpPr>
          <p:cNvPr id="110597" name="TextBox 9"/>
          <p:cNvSpPr txBox="1"/>
          <p:nvPr/>
        </p:nvSpPr>
        <p:spPr>
          <a:xfrm>
            <a:off x="5072063" y="5572125"/>
            <a:ext cx="3571875" cy="400050"/>
          </a:xfrm>
          <a:prstGeom prst="rect">
            <a:avLst/>
          </a:prstGeom>
          <a:noFill/>
          <a:ln w="9525">
            <a:noFill/>
          </a:ln>
        </p:spPr>
        <p:txBody>
          <a:bodyPr>
            <a:spAutoFit/>
          </a:bodyPr>
          <a:p>
            <a:r>
              <a:rPr lang="zh-CN" altLang="en-US" sz="2000" dirty="0">
                <a:latin typeface="黑体" panose="02010609060101010101" pitchFamily="49" charset="-122"/>
                <a:ea typeface="黑体" panose="02010609060101010101" pitchFamily="49" charset="-122"/>
              </a:rPr>
              <a:t>低通滤波器单边幅频响应曲线</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1202" name="Object 5"/>
          <p:cNvGraphicFramePr>
            <a:graphicFrameLocks noChangeAspect="1"/>
          </p:cNvGraphicFramePr>
          <p:nvPr/>
        </p:nvGraphicFramePr>
        <p:xfrm>
          <a:off x="457200" y="1066800"/>
          <a:ext cx="7772400" cy="5181600"/>
        </p:xfrm>
        <a:graphic>
          <a:graphicData uri="http://schemas.openxmlformats.org/presentationml/2006/ole">
            <mc:AlternateContent xmlns:mc="http://schemas.openxmlformats.org/markup-compatibility/2006">
              <mc:Choice xmlns:v="urn:schemas-microsoft-com:vml" Requires="v">
                <p:oleObj spid="_x0000_s3142" name="" r:id="rId1" imgW="10287000" imgH="6858000" progId="PhotoSuite.Image">
                  <p:embed/>
                </p:oleObj>
              </mc:Choice>
              <mc:Fallback>
                <p:oleObj name="" r:id="rId1" imgW="10287000" imgH="6858000" progId="PhotoSuite.Image">
                  <p:embed/>
                  <p:pic>
                    <p:nvPicPr>
                      <p:cNvPr id="0" name="图片 3141"/>
                      <p:cNvPicPr/>
                      <p:nvPr/>
                    </p:nvPicPr>
                    <p:blipFill>
                      <a:blip r:embed="rId2"/>
                      <a:stretch>
                        <a:fillRect/>
                      </a:stretch>
                    </p:blipFill>
                    <p:spPr>
                      <a:xfrm>
                        <a:off x="457200" y="1066800"/>
                        <a:ext cx="7772400" cy="5181600"/>
                      </a:xfrm>
                      <a:prstGeom prst="rect">
                        <a:avLst/>
                      </a:prstGeom>
                      <a:noFill/>
                      <a:ln w="38100">
                        <a:noFill/>
                        <a:miter/>
                      </a:ln>
                    </p:spPr>
                  </p:pic>
                </p:oleObj>
              </mc:Fallback>
            </mc:AlternateContent>
          </a:graphicData>
        </a:graphic>
      </p:graphicFrame>
      <p:sp>
        <p:nvSpPr>
          <p:cNvPr id="51203" name="标题 5"/>
          <p:cNvSpPr>
            <a:spLocks noGrp="1"/>
          </p:cNvSpPr>
          <p:nvPr>
            <p:ph type="title"/>
          </p:nvPr>
        </p:nvSpPr>
        <p:spPr/>
        <p:txBody>
          <a:bodyPr vert="horz" wrap="square" lIns="91440" tIns="45720" rIns="91440" bIns="45720" anchor="ctr" anchorCtr="0"/>
          <a:p>
            <a:endParaRPr lang="zh-CN" altLang="en-US" dirty="0"/>
          </a:p>
        </p:txBody>
      </p:sp>
      <p:sp>
        <p:nvSpPr>
          <p:cNvPr id="51204" name="TextBox 6"/>
          <p:cNvSpPr txBox="1"/>
          <p:nvPr/>
        </p:nvSpPr>
        <p:spPr>
          <a:xfrm>
            <a:off x="642938" y="428625"/>
            <a:ext cx="3714750" cy="461963"/>
          </a:xfrm>
          <a:prstGeom prst="rect">
            <a:avLst/>
          </a:prstGeom>
          <a:noFill/>
          <a:ln w="9525">
            <a:noFill/>
          </a:ln>
        </p:spPr>
        <p:txBody>
          <a:bodyPr>
            <a:spAutoFit/>
          </a:bodyPr>
          <a:p>
            <a:r>
              <a:rPr lang="zh-CN" altLang="en-US" sz="2400" dirty="0">
                <a:solidFill>
                  <a:srgbClr val="FF0000"/>
                </a:solidFill>
                <a:latin typeface="黑体" panose="02010609060101010101" pitchFamily="49" charset="-122"/>
                <a:ea typeface="黑体" panose="02010609060101010101" pitchFamily="49" charset="-122"/>
              </a:rPr>
              <a:t>如何设计带通滤波器？</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51205" name="TextBox 7"/>
          <p:cNvSpPr txBox="1"/>
          <p:nvPr/>
        </p:nvSpPr>
        <p:spPr>
          <a:xfrm>
            <a:off x="1285875" y="5572125"/>
            <a:ext cx="2000250" cy="369888"/>
          </a:xfrm>
          <a:prstGeom prst="rect">
            <a:avLst/>
          </a:prstGeom>
          <a:noFill/>
          <a:ln w="9525">
            <a:noFill/>
          </a:ln>
        </p:spPr>
        <p:txBody>
          <a:bodyPr>
            <a:spAutoFit/>
          </a:bodyPr>
          <a:p>
            <a:r>
              <a:rPr lang="en-US" altLang="zh-CN" dirty="0">
                <a:latin typeface="Arial" panose="020B0604020202020204" pitchFamily="34" charset="0"/>
              </a:rPr>
              <a:t>q[n]=cos(n</a:t>
            </a:r>
            <a:r>
              <a:rPr lang="el-GR" altLang="zh-CN" dirty="0">
                <a:latin typeface="Arial" panose="020B0604020202020204" pitchFamily="34" charset="0"/>
              </a:rPr>
              <a:t>Ω</a:t>
            </a:r>
            <a:r>
              <a:rPr lang="en-US" altLang="zh-CN" baseline="-25000" dirty="0">
                <a:latin typeface="Arial" panose="020B0604020202020204" pitchFamily="34" charset="0"/>
              </a:rPr>
              <a:t>0</a:t>
            </a:r>
            <a:r>
              <a:rPr lang="en-US" altLang="zh-CN" dirty="0">
                <a:latin typeface="Arial" panose="020B0604020202020204" pitchFamily="34" charset="0"/>
              </a:rPr>
              <a:t>)</a:t>
            </a:r>
            <a:endParaRPr lang="zh-CN" altLang="en-US" dirty="0">
              <a:latin typeface="Arial" panose="020B0604020202020204" pitchFamily="34" charset="0"/>
            </a:endParaRPr>
          </a:p>
        </p:txBody>
      </p:sp>
      <p:sp>
        <p:nvSpPr>
          <p:cNvPr id="51206" name="TextBox 8"/>
          <p:cNvSpPr txBox="1"/>
          <p:nvPr/>
        </p:nvSpPr>
        <p:spPr>
          <a:xfrm>
            <a:off x="4714875" y="5286375"/>
            <a:ext cx="3786188" cy="708025"/>
          </a:xfrm>
          <a:prstGeom prst="rect">
            <a:avLst/>
          </a:prstGeom>
          <a:noFill/>
          <a:ln w="9525">
            <a:noFill/>
          </a:ln>
        </p:spPr>
        <p:txBody>
          <a:bodyPr>
            <a:spAutoFit/>
          </a:bodyPr>
          <a:p>
            <a:r>
              <a:rPr lang="en-US" altLang="zh-CN" sz="2000" dirty="0">
                <a:latin typeface="黑体" panose="02010609060101010101" pitchFamily="49" charset="-122"/>
                <a:ea typeface="黑体" panose="02010609060101010101" pitchFamily="49" charset="-122"/>
              </a:rPr>
              <a:t>q[n]</a:t>
            </a:r>
            <a:r>
              <a:rPr lang="zh-CN" altLang="en-US" sz="2000" dirty="0">
                <a:latin typeface="黑体" panose="02010609060101010101" pitchFamily="49" charset="-122"/>
                <a:ea typeface="黑体" panose="02010609060101010101" pitchFamily="49" charset="-122"/>
              </a:rPr>
              <a:t>的频谱，单频信号，只有</a:t>
            </a:r>
            <a:r>
              <a:rPr lang="en-US" altLang="zh-CN" sz="2000" dirty="0">
                <a:latin typeface="黑体" panose="02010609060101010101" pitchFamily="49" charset="-122"/>
                <a:ea typeface="黑体" panose="02010609060101010101" pitchFamily="49" charset="-122"/>
              </a:rPr>
              <a:t>1</a:t>
            </a:r>
            <a:r>
              <a:rPr lang="zh-CN" altLang="en-US" sz="2000" dirty="0">
                <a:latin typeface="黑体" panose="02010609060101010101" pitchFamily="49" charset="-122"/>
                <a:ea typeface="黑体" panose="02010609060101010101" pitchFamily="49" charset="-122"/>
              </a:rPr>
              <a:t>个频率分量，对应</a:t>
            </a:r>
            <a:r>
              <a:rPr lang="en-US" altLang="zh-CN" sz="2000" dirty="0">
                <a:latin typeface="黑体" panose="02010609060101010101" pitchFamily="49" charset="-122"/>
                <a:ea typeface="黑体" panose="02010609060101010101" pitchFamily="49" charset="-122"/>
              </a:rPr>
              <a:t>1</a:t>
            </a:r>
            <a:r>
              <a:rPr lang="zh-CN" altLang="en-US" sz="2000" dirty="0">
                <a:latin typeface="黑体" panose="02010609060101010101" pitchFamily="49" charset="-122"/>
                <a:ea typeface="黑体" panose="02010609060101010101" pitchFamily="49" charset="-122"/>
              </a:rPr>
              <a:t>根谱线</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28625" y="214313"/>
            <a:ext cx="8229600" cy="5929313"/>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I</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型线性相位</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FIR</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滤波器可实现低通、高通、带通、带阻滤波</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器的设计，</a:t>
            </a:r>
            <a:r>
              <a:rPr kumimoji="0" lang="zh-CN" altLang="en-US" sz="2400" b="0" i="0" u="none" strike="noStrike" kern="1200" cap="none" spc="0" normalizeH="0" baseline="0" noProof="0" dirty="0" smtClean="0">
                <a:ln>
                  <a:noFill/>
                </a:ln>
                <a:solidFill>
                  <a:srgbClr val="FF0000"/>
                </a:solidFill>
                <a:effectLst/>
                <a:uLnTx/>
                <a:uFillTx/>
                <a:latin typeface="+mn-ea"/>
                <a:ea typeface="+mn-ea"/>
                <a:cs typeface="+mn-cs"/>
              </a:rPr>
              <a:t>本章后续介绍均为</a:t>
            </a:r>
            <a:r>
              <a:rPr kumimoji="0" lang="en-US" altLang="zh-CN" sz="2400" b="0" i="0" u="none" strike="noStrike" kern="1200" cap="none" spc="0" normalizeH="0" baseline="0" noProof="0" dirty="0" smtClean="0">
                <a:ln>
                  <a:noFill/>
                </a:ln>
                <a:solidFill>
                  <a:srgbClr val="FF0000"/>
                </a:solidFill>
                <a:effectLst/>
                <a:uLnTx/>
                <a:uFillTx/>
                <a:latin typeface="+mn-ea"/>
                <a:ea typeface="+mn-ea"/>
                <a:cs typeface="+mn-cs"/>
              </a:rPr>
              <a:t>I</a:t>
            </a:r>
            <a:r>
              <a:rPr kumimoji="0" lang="zh-CN" altLang="en-US" sz="2400" b="0" i="0" u="none" strike="noStrike" kern="1200" cap="none" spc="0" normalizeH="0" baseline="0" noProof="0" dirty="0" smtClean="0">
                <a:ln>
                  <a:noFill/>
                </a:ln>
                <a:solidFill>
                  <a:srgbClr val="FF0000"/>
                </a:solidFill>
                <a:effectLst/>
                <a:uLnTx/>
                <a:uFillTx/>
                <a:latin typeface="+mn-ea"/>
                <a:ea typeface="+mn-ea"/>
                <a:cs typeface="+mn-cs"/>
              </a:rPr>
              <a:t>型线性</a:t>
            </a:r>
            <a:r>
              <a:rPr kumimoji="0" lang="en-US" altLang="zh-CN" sz="2400" b="0" i="0" u="none" strike="noStrike" kern="1200" cap="none" spc="0" normalizeH="0" baseline="0" noProof="0" dirty="0" smtClean="0">
                <a:ln>
                  <a:noFill/>
                </a:ln>
                <a:solidFill>
                  <a:srgbClr val="FF0000"/>
                </a:solidFill>
                <a:effectLst/>
                <a:uLnTx/>
                <a:uFillTx/>
                <a:latin typeface="+mn-ea"/>
                <a:ea typeface="+mn-ea"/>
                <a:cs typeface="+mn-cs"/>
              </a:rPr>
              <a:t>FIR</a:t>
            </a:r>
            <a:r>
              <a:rPr kumimoji="0" lang="zh-CN" altLang="en-US" sz="2400" b="0" i="0" u="none" strike="noStrike" kern="1200" cap="none" spc="0" normalizeH="0" baseline="0" noProof="0" dirty="0" smtClean="0">
                <a:ln>
                  <a:noFill/>
                </a:ln>
                <a:solidFill>
                  <a:srgbClr val="FF0000"/>
                </a:solidFill>
                <a:effectLst/>
                <a:uLnTx/>
                <a:uFillTx/>
                <a:latin typeface="+mn-ea"/>
                <a:ea typeface="+mn-ea"/>
                <a:cs typeface="+mn-cs"/>
              </a:rPr>
              <a:t>滤波器</a:t>
            </a:r>
            <a:endParaRPr kumimoji="0" lang="en-US" altLang="zh-CN" sz="2400" b="0" i="0" u="none" strike="noStrike" kern="1200" cap="none" spc="0" normalizeH="0" baseline="0" noProof="0" dirty="0" smtClean="0">
              <a:ln>
                <a:noFill/>
              </a:ln>
              <a:solidFill>
                <a:srgbClr val="FF0000"/>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为了使</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FIR</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滤波器具有线性相位，滤波器的单位脉冲响</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应必须关于中心点对称</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altLang="zh-CN" sz="2400" b="0"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I</a:t>
            </a:r>
            <a:r>
              <a:rPr kumimoji="0" lang="zh-CN" altLang="en-US"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型线性</a:t>
            </a:r>
            <a:r>
              <a:rPr kumimoji="0" lang="en-US" altLang="zh-CN"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FIR</a:t>
            </a:r>
            <a:r>
              <a:rPr kumimoji="0" lang="zh-CN" altLang="en-US"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滤波器</a:t>
            </a:r>
            <a:r>
              <a:rPr kumimoji="0" lang="en-US" altLang="zh-CN"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                       </a:t>
            </a:r>
            <a:r>
              <a:rPr kumimoji="0" lang="zh-CN" altLang="en-US"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偶对称</a:t>
            </a:r>
            <a:endParaRPr kumimoji="0" lang="en-US" altLang="zh-CN"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altLang="zh-CN"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    </a:t>
            </a:r>
            <a:r>
              <a:rPr kumimoji="0" lang="zh-CN" altLang="en-US"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满足严格线性相位关系：</a:t>
            </a:r>
            <a:endParaRPr kumimoji="0" lang="en-US" altLang="zh-CN"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利用具有线性相位滤波器对信号处理进行，滤波后信号</a:t>
            </a:r>
            <a:endPar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不会出现相位失真</a:t>
            </a:r>
            <a:endPar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
        <p:nvSpPr>
          <p:cNvPr id="4101" name="Rectangle 3"/>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102" name="Rectangle 7"/>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098" name="Object 6"/>
          <p:cNvGraphicFramePr/>
          <p:nvPr/>
        </p:nvGraphicFramePr>
        <p:xfrm>
          <a:off x="4429125" y="2928938"/>
          <a:ext cx="2571750" cy="357187"/>
        </p:xfrm>
        <a:graphic>
          <a:graphicData uri="http://schemas.openxmlformats.org/presentationml/2006/ole">
            <mc:AlternateContent xmlns:mc="http://schemas.openxmlformats.org/markup-compatibility/2006">
              <mc:Choice xmlns:v="urn:schemas-microsoft-com:vml" Requires="v">
                <p:oleObj spid="_x0000_s3085" name="" r:id="rId1" imgW="1651000" imgH="190500" progId="Equation.DSMT4">
                  <p:embed/>
                </p:oleObj>
              </mc:Choice>
              <mc:Fallback>
                <p:oleObj name="" r:id="rId1" imgW="1651000" imgH="190500" progId="Equation.DSMT4">
                  <p:embed/>
                  <p:pic>
                    <p:nvPicPr>
                      <p:cNvPr id="0" name="图片 3084"/>
                      <p:cNvPicPr/>
                      <p:nvPr/>
                    </p:nvPicPr>
                    <p:blipFill>
                      <a:blip r:embed="rId2"/>
                      <a:stretch>
                        <a:fillRect/>
                      </a:stretch>
                    </p:blipFill>
                    <p:spPr>
                      <a:xfrm>
                        <a:off x="4429125" y="2928938"/>
                        <a:ext cx="2571750" cy="357187"/>
                      </a:xfrm>
                      <a:prstGeom prst="rect">
                        <a:avLst/>
                      </a:prstGeom>
                      <a:noFill/>
                      <a:ln w="38100">
                        <a:noFill/>
                        <a:miter/>
                      </a:ln>
                    </p:spPr>
                  </p:pic>
                </p:oleObj>
              </mc:Fallback>
            </mc:AlternateContent>
          </a:graphicData>
        </a:graphic>
      </p:graphicFrame>
      <p:sp>
        <p:nvSpPr>
          <p:cNvPr id="4103"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4099" name="Object 8"/>
          <p:cNvGraphicFramePr/>
          <p:nvPr/>
        </p:nvGraphicFramePr>
        <p:xfrm>
          <a:off x="4429125" y="3500438"/>
          <a:ext cx="1457325" cy="428625"/>
        </p:xfrm>
        <a:graphic>
          <a:graphicData uri="http://schemas.openxmlformats.org/presentationml/2006/ole">
            <mc:AlternateContent xmlns:mc="http://schemas.openxmlformats.org/markup-compatibility/2006">
              <mc:Choice xmlns:v="urn:schemas-microsoft-com:vml" Requires="v">
                <p:oleObj spid="_x0000_s3086" name="" r:id="rId3" imgW="647700" imgH="190500" progId="Equation.DSMT4">
                  <p:embed/>
                </p:oleObj>
              </mc:Choice>
              <mc:Fallback>
                <p:oleObj name="" r:id="rId3" imgW="647700" imgH="190500" progId="Equation.DSMT4">
                  <p:embed/>
                  <p:pic>
                    <p:nvPicPr>
                      <p:cNvPr id="0" name="图片 3085"/>
                      <p:cNvPicPr/>
                      <p:nvPr/>
                    </p:nvPicPr>
                    <p:blipFill>
                      <a:blip r:embed="rId4"/>
                      <a:stretch>
                        <a:fillRect/>
                      </a:stretch>
                    </p:blipFill>
                    <p:spPr>
                      <a:xfrm>
                        <a:off x="4429125" y="3500438"/>
                        <a:ext cx="1457325" cy="428625"/>
                      </a:xfrm>
                      <a:prstGeom prst="rect">
                        <a:avLst/>
                      </a:prstGeom>
                      <a:noFill/>
                      <a:ln w="38100">
                        <a:noFill/>
                        <a:miter/>
                      </a:ln>
                    </p:spPr>
                  </p:pic>
                </p:oleObj>
              </mc:Fallback>
            </mc:AlternateContent>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2227" name="Group 5"/>
          <p:cNvGrpSpPr/>
          <p:nvPr/>
        </p:nvGrpSpPr>
        <p:grpSpPr>
          <a:xfrm>
            <a:off x="381000" y="762000"/>
            <a:ext cx="7848600" cy="5232400"/>
            <a:chOff x="240" y="480"/>
            <a:chExt cx="4944" cy="3296"/>
          </a:xfrm>
        </p:grpSpPr>
        <p:graphicFrame>
          <p:nvGraphicFramePr>
            <p:cNvPr id="52226" name="Object 6"/>
            <p:cNvGraphicFramePr>
              <a:graphicFrameLocks noChangeAspect="1"/>
            </p:cNvGraphicFramePr>
            <p:nvPr/>
          </p:nvGraphicFramePr>
          <p:xfrm>
            <a:off x="240" y="480"/>
            <a:ext cx="4944" cy="3296"/>
          </p:xfrm>
          <a:graphic>
            <a:graphicData uri="http://schemas.openxmlformats.org/presentationml/2006/ole">
              <mc:AlternateContent xmlns:mc="http://schemas.openxmlformats.org/markup-compatibility/2006">
                <mc:Choice xmlns:v="urn:schemas-microsoft-com:vml" Requires="v">
                  <p:oleObj spid="_x0000_s3143" name="" r:id="rId1" imgW="10287000" imgH="6858000" progId="PhotoSuite.Image">
                    <p:embed/>
                  </p:oleObj>
                </mc:Choice>
                <mc:Fallback>
                  <p:oleObj name="" r:id="rId1" imgW="10287000" imgH="6858000" progId="PhotoSuite.Image">
                    <p:embed/>
                    <p:pic>
                      <p:nvPicPr>
                        <p:cNvPr id="0" name="图片 3142"/>
                        <p:cNvPicPr/>
                        <p:nvPr/>
                      </p:nvPicPr>
                      <p:blipFill>
                        <a:blip r:embed="rId2"/>
                        <a:stretch>
                          <a:fillRect/>
                        </a:stretch>
                      </p:blipFill>
                      <p:spPr>
                        <a:xfrm>
                          <a:off x="240" y="480"/>
                          <a:ext cx="4944" cy="3296"/>
                        </a:xfrm>
                        <a:prstGeom prst="rect">
                          <a:avLst/>
                        </a:prstGeom>
                        <a:noFill/>
                        <a:ln w="38100">
                          <a:noFill/>
                          <a:miter/>
                        </a:ln>
                      </p:spPr>
                    </p:pic>
                  </p:oleObj>
                </mc:Fallback>
              </mc:AlternateContent>
            </a:graphicData>
          </a:graphic>
        </p:graphicFrame>
        <p:sp>
          <p:nvSpPr>
            <p:cNvPr id="52232" name="Rectangle 7"/>
            <p:cNvSpPr/>
            <p:nvPr/>
          </p:nvSpPr>
          <p:spPr>
            <a:xfrm>
              <a:off x="4896" y="3120"/>
              <a:ext cx="144" cy="96"/>
            </a:xfrm>
            <a:prstGeom prst="rect">
              <a:avLst/>
            </a:prstGeom>
            <a:solidFill>
              <a:schemeClr val="bg1"/>
            </a:solidFill>
            <a:ln w="9525">
              <a:noFill/>
            </a:ln>
          </p:spPr>
          <p:txBody>
            <a:bodyPr wrap="none" anchor="ctr" anchorCtr="0"/>
            <a:p>
              <a:endParaRPr lang="zh-CN" altLang="en-US" dirty="0">
                <a:latin typeface="Arial" panose="020B0604020202020204" pitchFamily="34" charset="0"/>
              </a:endParaRPr>
            </a:p>
          </p:txBody>
        </p:sp>
      </p:grpSp>
      <p:sp>
        <p:nvSpPr>
          <p:cNvPr id="52228" name="TextBox 8"/>
          <p:cNvSpPr txBox="1"/>
          <p:nvPr/>
        </p:nvSpPr>
        <p:spPr>
          <a:xfrm>
            <a:off x="642938" y="428625"/>
            <a:ext cx="3714750" cy="461963"/>
          </a:xfrm>
          <a:prstGeom prst="rect">
            <a:avLst/>
          </a:prstGeom>
          <a:noFill/>
          <a:ln w="9525">
            <a:noFill/>
          </a:ln>
        </p:spPr>
        <p:txBody>
          <a:bodyPr>
            <a:spAutoFit/>
          </a:bodyPr>
          <a:p>
            <a:r>
              <a:rPr lang="zh-CN" altLang="en-US" sz="2400" dirty="0">
                <a:solidFill>
                  <a:srgbClr val="FF0000"/>
                </a:solidFill>
                <a:latin typeface="黑体" panose="02010609060101010101" pitchFamily="49" charset="-122"/>
                <a:ea typeface="黑体" panose="02010609060101010101" pitchFamily="49" charset="-122"/>
              </a:rPr>
              <a:t>如何设计带通滤波器？</a:t>
            </a:r>
            <a:endParaRPr lang="zh-CN" altLang="en-US" sz="2400" dirty="0">
              <a:solidFill>
                <a:srgbClr val="FF0000"/>
              </a:solidFill>
              <a:latin typeface="黑体" panose="02010609060101010101" pitchFamily="49" charset="-122"/>
              <a:ea typeface="黑体" panose="02010609060101010101" pitchFamily="49" charset="-122"/>
            </a:endParaRPr>
          </a:p>
        </p:txBody>
      </p:sp>
      <p:sp>
        <p:nvSpPr>
          <p:cNvPr id="52229" name="TextBox 9"/>
          <p:cNvSpPr txBox="1"/>
          <p:nvPr/>
        </p:nvSpPr>
        <p:spPr>
          <a:xfrm>
            <a:off x="785813" y="5286375"/>
            <a:ext cx="3571875" cy="400050"/>
          </a:xfrm>
          <a:prstGeom prst="rect">
            <a:avLst/>
          </a:prstGeom>
          <a:noFill/>
          <a:ln w="9525">
            <a:noFill/>
          </a:ln>
        </p:spPr>
        <p:txBody>
          <a:bodyPr>
            <a:spAutoFit/>
          </a:bodyPr>
          <a:p>
            <a:r>
              <a:rPr lang="zh-CN" altLang="en-US" sz="2000" dirty="0">
                <a:latin typeface="黑体" panose="02010609060101010101" pitchFamily="49" charset="-122"/>
                <a:ea typeface="黑体" panose="02010609060101010101" pitchFamily="49" charset="-122"/>
              </a:rPr>
              <a:t>设计的带通滤波器的脉冲响应</a:t>
            </a:r>
            <a:endParaRPr lang="zh-CN" altLang="en-US" sz="2000" dirty="0">
              <a:latin typeface="黑体" panose="02010609060101010101" pitchFamily="49" charset="-122"/>
              <a:ea typeface="黑体" panose="02010609060101010101" pitchFamily="49" charset="-122"/>
            </a:endParaRPr>
          </a:p>
        </p:txBody>
      </p:sp>
      <p:sp>
        <p:nvSpPr>
          <p:cNvPr id="52230" name="TextBox 10"/>
          <p:cNvSpPr txBox="1"/>
          <p:nvPr/>
        </p:nvSpPr>
        <p:spPr>
          <a:xfrm>
            <a:off x="4929188" y="5286375"/>
            <a:ext cx="3500437" cy="400050"/>
          </a:xfrm>
          <a:prstGeom prst="rect">
            <a:avLst/>
          </a:prstGeom>
          <a:noFill/>
          <a:ln w="9525">
            <a:noFill/>
          </a:ln>
        </p:spPr>
        <p:txBody>
          <a:bodyPr>
            <a:spAutoFit/>
          </a:bodyPr>
          <a:p>
            <a:r>
              <a:rPr lang="zh-CN" altLang="en-US" sz="2000" dirty="0">
                <a:latin typeface="黑体" panose="02010609060101010101" pitchFamily="49" charset="-122"/>
                <a:ea typeface="黑体" panose="02010609060101010101" pitchFamily="49" charset="-122"/>
              </a:rPr>
              <a:t>带通滤波器的幅频响应曲线</a:t>
            </a:r>
            <a:endParaRPr lang="zh-CN" altLang="en-US" sz="2000" dirty="0">
              <a:latin typeface="黑体" panose="02010609060101010101" pitchFamily="49" charset="-122"/>
              <a:ea typeface="黑体" panose="02010609060101010101" pitchFamily="49" charset="-122"/>
            </a:endParaRPr>
          </a:p>
        </p:txBody>
      </p:sp>
      <p:sp>
        <p:nvSpPr>
          <p:cNvPr id="52231" name="TextBox 11"/>
          <p:cNvSpPr txBox="1"/>
          <p:nvPr/>
        </p:nvSpPr>
        <p:spPr>
          <a:xfrm>
            <a:off x="4357688" y="142875"/>
            <a:ext cx="4500562" cy="1323975"/>
          </a:xfrm>
          <a:prstGeom prst="rect">
            <a:avLst/>
          </a:prstGeom>
          <a:noFill/>
          <a:ln w="9525">
            <a:noFill/>
          </a:ln>
        </p:spPr>
        <p:txBody>
          <a:bodyPr>
            <a:spAutoFit/>
          </a:bodyPr>
          <a:p>
            <a:r>
              <a:rPr lang="zh-CN" altLang="en-US" sz="2000" dirty="0">
                <a:latin typeface="黑体" panose="02010609060101010101" pitchFamily="49" charset="-122"/>
                <a:ea typeface="黑体" panose="02010609060101010101" pitchFamily="49" charset="-122"/>
              </a:rPr>
              <a:t>低通原型滤波器的幅频响应曲线要频移到余弦信号</a:t>
            </a:r>
            <a:r>
              <a:rPr lang="en-US" altLang="zh-CN" sz="2000" dirty="0">
                <a:latin typeface="黑体" panose="02010609060101010101" pitchFamily="49" charset="-122"/>
                <a:ea typeface="黑体" panose="02010609060101010101" pitchFamily="49" charset="-122"/>
              </a:rPr>
              <a:t>q[n]</a:t>
            </a:r>
            <a:r>
              <a:rPr lang="zh-CN" altLang="en-US" sz="2000" dirty="0">
                <a:latin typeface="黑体" panose="02010609060101010101" pitchFamily="49" charset="-122"/>
                <a:ea typeface="黑体" panose="02010609060101010101" pitchFamily="49" charset="-122"/>
              </a:rPr>
              <a:t>的单频频率处，需在频域进行卷积运算，对应二者在时域进行乘法运算</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3" name="Rectangle 2"/>
          <p:cNvSpPr>
            <a:spLocks noGrp="1"/>
          </p:cNvSpPr>
          <p:nvPr>
            <p:ph type="body" sz="half" idx="1"/>
          </p:nvPr>
        </p:nvSpPr>
        <p:spPr>
          <a:xfrm>
            <a:off x="214313" y="357188"/>
            <a:ext cx="8786812" cy="6019800"/>
          </a:xfrm>
        </p:spPr>
        <p:txBody>
          <a:bodyPr vert="horz" wrap="square" lIns="91440" tIns="45720" rIns="91440" bIns="45720" anchor="t" anchorCtr="0"/>
          <a:p>
            <a:pPr>
              <a:lnSpc>
                <a:spcPct val="150000"/>
              </a:lnSpc>
              <a:buClrTx/>
              <a:buSzTx/>
              <a:buFontTx/>
              <a:buNone/>
            </a:pPr>
            <a:r>
              <a:rPr lang="zh-CN" altLang="en-US" sz="2400" dirty="0"/>
              <a:t>为了将上一节设计的非因果低通滤波器                转换为带通</a:t>
            </a:r>
            <a:endParaRPr lang="en-US" altLang="zh-CN" sz="2400" dirty="0"/>
          </a:p>
          <a:p>
            <a:pPr>
              <a:lnSpc>
                <a:spcPct val="150000"/>
              </a:lnSpc>
              <a:buClrTx/>
              <a:buSzTx/>
              <a:buFontTx/>
              <a:buNone/>
            </a:pPr>
            <a:r>
              <a:rPr lang="zh-CN" altLang="en-US" sz="2400" dirty="0"/>
              <a:t>或高通滤波器，低通滤波器的脉冲响应必须与余弦函数相乘：</a:t>
            </a:r>
            <a:endParaRPr lang="zh-CN" altLang="en-US" sz="2400" dirty="0"/>
          </a:p>
          <a:p>
            <a:pPr>
              <a:buClrTx/>
              <a:buSzTx/>
              <a:buFontTx/>
            </a:pPr>
            <a:endParaRPr lang="zh-CN" altLang="en-US" sz="2800" dirty="0"/>
          </a:p>
          <a:p>
            <a:pPr>
              <a:buClrTx/>
              <a:buSzTx/>
              <a:buFontTx/>
            </a:pPr>
            <a:endParaRPr lang="zh-CN" altLang="en-US" sz="2800" dirty="0"/>
          </a:p>
          <a:p>
            <a:pPr>
              <a:buClrTx/>
              <a:buSzTx/>
              <a:buFontTx/>
            </a:pPr>
            <a:endParaRPr lang="zh-CN" altLang="en-US" sz="2800" dirty="0"/>
          </a:p>
          <a:p>
            <a:pPr>
              <a:buClrTx/>
              <a:buSzTx/>
              <a:buFontTx/>
              <a:buNone/>
            </a:pPr>
            <a:endParaRPr lang="en-US" altLang="zh-CN" sz="2400" dirty="0"/>
          </a:p>
          <a:p>
            <a:pPr>
              <a:buClrTx/>
              <a:buSzTx/>
              <a:buFontTx/>
              <a:buNone/>
            </a:pPr>
            <a:r>
              <a:rPr lang="zh-CN" altLang="en-US" sz="2400" dirty="0"/>
              <a:t>这里选      等于双边滤波器形状的待求中心频率。</a:t>
            </a:r>
            <a:endParaRPr lang="zh-CN" altLang="en-US" sz="2400" dirty="0"/>
          </a:p>
          <a:p>
            <a:pPr>
              <a:buClrTx/>
              <a:buSzTx/>
              <a:buFontTx/>
            </a:pPr>
            <a:endParaRPr lang="en-US" altLang="zh-CN" sz="2800" dirty="0"/>
          </a:p>
        </p:txBody>
      </p:sp>
      <p:graphicFrame>
        <p:nvGraphicFramePr>
          <p:cNvPr id="53250" name="Object 3"/>
          <p:cNvGraphicFramePr>
            <a:graphicFrameLocks noGrp="1" noChangeAspect="1"/>
          </p:cNvGraphicFramePr>
          <p:nvPr>
            <p:ph sz="quarter" idx="2"/>
          </p:nvPr>
        </p:nvGraphicFramePr>
        <p:xfrm>
          <a:off x="5572125" y="428625"/>
          <a:ext cx="1193800" cy="447675"/>
        </p:xfrm>
        <a:graphic>
          <a:graphicData uri="http://schemas.openxmlformats.org/presentationml/2006/ole">
            <mc:AlternateContent xmlns:mc="http://schemas.openxmlformats.org/markup-compatibility/2006">
              <mc:Choice xmlns:v="urn:schemas-microsoft-com:vml" Requires="v">
                <p:oleObj spid="_x0000_s3144" name="" r:id="rId1" imgW="609600" imgH="228600" progId="Equation.DSMT4">
                  <p:embed/>
                </p:oleObj>
              </mc:Choice>
              <mc:Fallback>
                <p:oleObj name="" r:id="rId1" imgW="609600" imgH="228600" progId="Equation.DSMT4">
                  <p:embed/>
                  <p:pic>
                    <p:nvPicPr>
                      <p:cNvPr id="0" name="图片 3143"/>
                      <p:cNvPicPr/>
                      <p:nvPr/>
                    </p:nvPicPr>
                    <p:blipFill>
                      <a:blip r:embed="rId2"/>
                      <a:srcRect/>
                      <a:stretch>
                        <a:fillRect/>
                      </a:stretch>
                    </p:blipFill>
                    <p:spPr>
                      <a:xfrm>
                        <a:off x="5572125" y="428625"/>
                        <a:ext cx="1193800" cy="447675"/>
                      </a:xfrm>
                      <a:prstGeom prst="rect">
                        <a:avLst/>
                      </a:prstGeom>
                      <a:noFill/>
                      <a:ln w="38100">
                        <a:miter/>
                      </a:ln>
                    </p:spPr>
                  </p:pic>
                </p:oleObj>
              </mc:Fallback>
            </mc:AlternateContent>
          </a:graphicData>
        </a:graphic>
      </p:graphicFrame>
      <p:graphicFrame>
        <p:nvGraphicFramePr>
          <p:cNvPr id="53251" name="Object 4"/>
          <p:cNvGraphicFramePr>
            <a:graphicFrameLocks noChangeAspect="1"/>
          </p:cNvGraphicFramePr>
          <p:nvPr>
            <p:ph sz="quarter" idx="3"/>
          </p:nvPr>
        </p:nvGraphicFramePr>
        <p:xfrm>
          <a:off x="2143125" y="2000250"/>
          <a:ext cx="3954463" cy="1147763"/>
        </p:xfrm>
        <a:graphic>
          <a:graphicData uri="http://schemas.openxmlformats.org/presentationml/2006/ole">
            <mc:AlternateContent xmlns:mc="http://schemas.openxmlformats.org/markup-compatibility/2006">
              <mc:Choice xmlns:v="urn:schemas-microsoft-com:vml" Requires="v">
                <p:oleObj spid="_x0000_s3145" name="" r:id="rId3" imgW="1574800" imgH="457200" progId="Equation.DSMT4">
                  <p:embed/>
                </p:oleObj>
              </mc:Choice>
              <mc:Fallback>
                <p:oleObj name="" r:id="rId3" imgW="1574800" imgH="457200" progId="Equation.DSMT4">
                  <p:embed/>
                  <p:pic>
                    <p:nvPicPr>
                      <p:cNvPr id="0" name="图片 3144"/>
                      <p:cNvPicPr/>
                      <p:nvPr/>
                    </p:nvPicPr>
                    <p:blipFill>
                      <a:blip r:embed="rId4"/>
                      <a:srcRect/>
                      <a:stretch>
                        <a:fillRect/>
                      </a:stretch>
                    </p:blipFill>
                    <p:spPr>
                      <a:xfrm>
                        <a:off x="2143125" y="2000250"/>
                        <a:ext cx="3954463" cy="1147763"/>
                      </a:xfrm>
                      <a:prstGeom prst="rect">
                        <a:avLst/>
                      </a:prstGeom>
                      <a:noFill/>
                      <a:ln w="38100">
                        <a:miter/>
                      </a:ln>
                    </p:spPr>
                  </p:pic>
                </p:oleObj>
              </mc:Fallback>
            </mc:AlternateContent>
          </a:graphicData>
        </a:graphic>
      </p:graphicFrame>
      <p:graphicFrame>
        <p:nvGraphicFramePr>
          <p:cNvPr id="53252" name="Object 5"/>
          <p:cNvGraphicFramePr>
            <a:graphicFrameLocks noChangeAspect="1"/>
          </p:cNvGraphicFramePr>
          <p:nvPr/>
        </p:nvGraphicFramePr>
        <p:xfrm>
          <a:off x="1214438" y="3571875"/>
          <a:ext cx="503237" cy="533400"/>
        </p:xfrm>
        <a:graphic>
          <a:graphicData uri="http://schemas.openxmlformats.org/presentationml/2006/ole">
            <mc:AlternateContent xmlns:mc="http://schemas.openxmlformats.org/markup-compatibility/2006">
              <mc:Choice xmlns:v="urn:schemas-microsoft-com:vml" Requires="v">
                <p:oleObj spid="_x0000_s3146" name="" r:id="rId5" imgW="215900" imgH="228600" progId="Equation.DSMT4">
                  <p:embed/>
                </p:oleObj>
              </mc:Choice>
              <mc:Fallback>
                <p:oleObj name="" r:id="rId5" imgW="215900" imgH="228600" progId="Equation.DSMT4">
                  <p:embed/>
                  <p:pic>
                    <p:nvPicPr>
                      <p:cNvPr id="0" name="图片 3145"/>
                      <p:cNvPicPr/>
                      <p:nvPr/>
                    </p:nvPicPr>
                    <p:blipFill>
                      <a:blip r:embed="rId6"/>
                      <a:stretch>
                        <a:fillRect/>
                      </a:stretch>
                    </p:blipFill>
                    <p:spPr>
                      <a:xfrm>
                        <a:off x="1214438" y="3571875"/>
                        <a:ext cx="503237" cy="533400"/>
                      </a:xfrm>
                      <a:prstGeom prst="rect">
                        <a:avLst/>
                      </a:prstGeom>
                      <a:noFill/>
                      <a:ln w="38100">
                        <a:noFill/>
                        <a:miter/>
                      </a:ln>
                    </p:spPr>
                  </p:pic>
                </p:oleObj>
              </mc:Fallback>
            </mc:AlternateContent>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9" name="Rectangle 3"/>
          <p:cNvSpPr>
            <a:spLocks noGrp="1" noChangeArrowheads="1"/>
          </p:cNvSpPr>
          <p:nvPr>
            <p:ph idx="1"/>
          </p:nvPr>
        </p:nvSpPr>
        <p:spPr>
          <a:xfrm>
            <a:off x="285750" y="142875"/>
            <a:ext cx="8643938" cy="586740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带通</a:t>
            </a:r>
            <a:r>
              <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高通</a:t>
            </a:r>
            <a:r>
              <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FIR</a:t>
            </a:r>
            <a:r>
              <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滤波器的设计步骤（低通滤波器设计过程做两个</a:t>
            </a:r>
            <a:endPar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小的</a:t>
            </a:r>
            <a:r>
              <a:rPr kumimoji="0" lang="zh-CN" altLang="en-US" sz="2400" b="0"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修正</a:t>
            </a:r>
            <a:r>
              <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endPar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Tx/>
              <a:buAutoNum type="arabicPeriod"/>
              <a:defRPr/>
            </a:pP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在过渡带宽度的中间，选择通带边缘频率</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(Hz):</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Tx/>
              <a:buNone/>
              <a:defRPr/>
            </a:pP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                                 </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或</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Tx/>
              <a:buNone/>
              <a:defRPr/>
            </a:pP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 2. </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计算 </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ahoma" panose="020B0604030504040204" pitchFamily="34" charset="0"/>
              </a:rPr>
              <a:t>Ω</a:t>
            </a:r>
            <a:r>
              <a:rPr kumimoji="0" lang="en-US" altLang="zh-CN" sz="2400" b="0" i="0" u="none" strike="noStrike" kern="1200" cap="none" spc="0" normalizeH="0" baseline="-25000" noProof="0" dirty="0" smtClean="0">
                <a:ln>
                  <a:noFill/>
                </a:ln>
                <a:solidFill>
                  <a:schemeClr val="tx1"/>
                </a:solidFill>
                <a:effectLst/>
                <a:uLnTx/>
                <a:uFillTx/>
                <a:latin typeface="Tahoma" panose="020B0604030504040204" pitchFamily="34" charset="0"/>
                <a:ea typeface="黑体" panose="02010609060101010101" pitchFamily="49" charset="-122"/>
                <a:cs typeface="+mn-cs"/>
              </a:rPr>
              <a:t>1</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=2</a:t>
            </a:r>
            <a:r>
              <a:rPr kumimoji="0" lang="en-US" altLang="zh-CN" sz="2400" b="0" i="0" u="none" strike="noStrike" kern="1200" cap="none" spc="0" normalizeH="0" baseline="0" noProof="0" dirty="0" smtClean="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π</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imes New Roman" panose="02020603050405020304" pitchFamily="18" charset="0"/>
              </a:rPr>
              <a:t>f</a:t>
            </a:r>
            <a:r>
              <a:rPr kumimoji="0" lang="en-US" altLang="zh-CN" sz="2400" b="0" i="0" u="none" strike="noStrike" kern="1200" cap="none" spc="0" normalizeH="0" baseline="-25000" noProof="0" dirty="0" smtClean="0">
                <a:ln>
                  <a:noFill/>
                </a:ln>
                <a:solidFill>
                  <a:schemeClr val="tx1"/>
                </a:solidFill>
                <a:effectLst/>
                <a:uLnTx/>
                <a:uFillTx/>
                <a:latin typeface="Tahoma" panose="020B0604030504040204" pitchFamily="34" charset="0"/>
                <a:ea typeface="黑体" panose="02010609060101010101" pitchFamily="49" charset="-122"/>
                <a:cs typeface="Times New Roman" panose="02020603050405020304" pitchFamily="18" charset="0"/>
              </a:rPr>
              <a:t>1</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imes New Roman" panose="02020603050405020304" pitchFamily="18" charset="0"/>
              </a:rPr>
              <a:t>/</a:t>
            </a:r>
            <a:r>
              <a:rPr kumimoji="0" lang="en-US" altLang="zh-CN" sz="2400" b="0" i="0" u="none" strike="noStrike" kern="1200" cap="none" spc="0" normalizeH="0" baseline="0" noProof="0" dirty="0" err="1" smtClean="0">
                <a:ln>
                  <a:noFill/>
                </a:ln>
                <a:solidFill>
                  <a:schemeClr val="tx1"/>
                </a:solidFill>
                <a:effectLst/>
                <a:uLnTx/>
                <a:uFillTx/>
                <a:latin typeface="Tahoma" panose="020B0604030504040204" pitchFamily="34" charset="0"/>
                <a:ea typeface="黑体" panose="02010609060101010101" pitchFamily="49" charset="-122"/>
                <a:cs typeface="Times New Roman" panose="02020603050405020304" pitchFamily="18" charset="0"/>
              </a:rPr>
              <a:t>fs</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，并将此值代入理想低通滤波器的</a:t>
            </a:r>
            <a:endPar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    脉冲响应 </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h</a:t>
            </a:r>
            <a:r>
              <a:rPr kumimoji="0" lang="en-US" altLang="zh-CN" sz="2400" b="0" i="0" u="none" strike="noStrike" kern="1200" cap="none" spc="0" normalizeH="0" baseline="-25000" noProof="0" dirty="0" smtClean="0">
                <a:ln>
                  <a:noFill/>
                </a:ln>
                <a:solidFill>
                  <a:schemeClr val="tx1"/>
                </a:solidFill>
                <a:effectLst/>
                <a:uLnTx/>
                <a:uFillTx/>
                <a:latin typeface="Tahoma" panose="020B0604030504040204" pitchFamily="34" charset="0"/>
                <a:ea typeface="黑体" panose="02010609060101010101" pitchFamily="49" charset="-122"/>
                <a:cs typeface="+mn-cs"/>
              </a:rPr>
              <a:t>1</a:t>
            </a:r>
            <a:r>
              <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[n] </a:t>
            </a: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中：</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Tx/>
              <a:buNone/>
              <a:defRPr/>
            </a:pPr>
            <a:r>
              <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3. </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根据阻带最小衰减选择窗函数</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 </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的类型（见表</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8-1</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），再</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根据过渡带宽度确定所选窗函数的长度</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N</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N</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的计算公式见</a:t>
            </a:r>
            <a:endParaRPr kumimoji="0" lang="en-US" altLang="zh-CN"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表</a:t>
            </a:r>
            <a:r>
              <a:rPr kumimoji="0" 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8-1</a:t>
            </a: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a:t>
            </a:r>
            <a:endPar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endParaRPr>
          </a:p>
          <a:p>
            <a:pPr marL="609600" marR="0" lvl="0" indent="-6096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mn-cs"/>
              </a:rPr>
              <a:t>                   </a:t>
            </a:r>
            <a:endParaRPr kumimoji="0" lang="en-US" altLang="zh-CN" sz="2400" b="0" i="0" u="none" strike="noStrike" kern="1200" cap="none" spc="0" normalizeH="0" baseline="0" noProof="0" dirty="0" smtClean="0">
              <a:ln>
                <a:noFill/>
              </a:ln>
              <a:solidFill>
                <a:schemeClr val="tx1"/>
              </a:solidFill>
              <a:effectLst/>
              <a:uLnTx/>
              <a:uFillTx/>
              <a:latin typeface="Tahoma" panose="020B0604030504040204" pitchFamily="34" charset="0"/>
              <a:ea typeface="黑体" panose="02010609060101010101" pitchFamily="49" charset="-122"/>
              <a:cs typeface="Times New Roman" panose="02020603050405020304" pitchFamily="18" charset="0"/>
            </a:endParaRPr>
          </a:p>
        </p:txBody>
      </p:sp>
      <p:sp>
        <p:nvSpPr>
          <p:cNvPr id="54278" name="Rectangle 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4274" name="Object 2"/>
          <p:cNvGraphicFramePr/>
          <p:nvPr/>
        </p:nvGraphicFramePr>
        <p:xfrm>
          <a:off x="1928813" y="2143125"/>
          <a:ext cx="1301750" cy="642938"/>
        </p:xfrm>
        <a:graphic>
          <a:graphicData uri="http://schemas.openxmlformats.org/presentationml/2006/ole">
            <mc:AlternateContent xmlns:mc="http://schemas.openxmlformats.org/markup-compatibility/2006">
              <mc:Choice xmlns:v="urn:schemas-microsoft-com:vml" Requires="v">
                <p:oleObj spid="_x0000_s3147" name="" r:id="rId1" imgW="723900" imgH="355600" progId="Equation.DSMT4">
                  <p:embed/>
                </p:oleObj>
              </mc:Choice>
              <mc:Fallback>
                <p:oleObj name="" r:id="rId1" imgW="723900" imgH="355600" progId="Equation.DSMT4">
                  <p:embed/>
                  <p:pic>
                    <p:nvPicPr>
                      <p:cNvPr id="0" name="图片 3146"/>
                      <p:cNvPicPr/>
                      <p:nvPr/>
                    </p:nvPicPr>
                    <p:blipFill>
                      <a:blip r:embed="rId2"/>
                      <a:stretch>
                        <a:fillRect/>
                      </a:stretch>
                    </p:blipFill>
                    <p:spPr>
                      <a:xfrm>
                        <a:off x="1928813" y="2143125"/>
                        <a:ext cx="1301750" cy="642938"/>
                      </a:xfrm>
                      <a:prstGeom prst="rect">
                        <a:avLst/>
                      </a:prstGeom>
                      <a:noFill/>
                      <a:ln w="38100">
                        <a:noFill/>
                        <a:miter/>
                      </a:ln>
                    </p:spPr>
                  </p:pic>
                </p:oleObj>
              </mc:Fallback>
            </mc:AlternateContent>
          </a:graphicData>
        </a:graphic>
      </p:graphicFrame>
      <p:sp>
        <p:nvSpPr>
          <p:cNvPr id="54279" name="Rectangle 7"/>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4275" name="Object 3"/>
          <p:cNvGraphicFramePr/>
          <p:nvPr/>
        </p:nvGraphicFramePr>
        <p:xfrm>
          <a:off x="4500563" y="2286000"/>
          <a:ext cx="1214437" cy="571500"/>
        </p:xfrm>
        <a:graphic>
          <a:graphicData uri="http://schemas.openxmlformats.org/presentationml/2006/ole">
            <mc:AlternateContent xmlns:mc="http://schemas.openxmlformats.org/markup-compatibility/2006">
              <mc:Choice xmlns:v="urn:schemas-microsoft-com:vml" Requires="v">
                <p:oleObj spid="_x0000_s3148" name="" r:id="rId3" imgW="736600" imgH="342900" progId="Equation.DSMT4">
                  <p:embed/>
                </p:oleObj>
              </mc:Choice>
              <mc:Fallback>
                <p:oleObj name="" r:id="rId3" imgW="736600" imgH="342900" progId="Equation.DSMT4">
                  <p:embed/>
                  <p:pic>
                    <p:nvPicPr>
                      <p:cNvPr id="0" name="图片 3147"/>
                      <p:cNvPicPr/>
                      <p:nvPr/>
                    </p:nvPicPr>
                    <p:blipFill>
                      <a:blip r:embed="rId4"/>
                      <a:stretch>
                        <a:fillRect/>
                      </a:stretch>
                    </p:blipFill>
                    <p:spPr>
                      <a:xfrm>
                        <a:off x="4500563" y="2286000"/>
                        <a:ext cx="1214437" cy="571500"/>
                      </a:xfrm>
                      <a:prstGeom prst="rect">
                        <a:avLst/>
                      </a:prstGeom>
                      <a:noFill/>
                      <a:ln w="38100">
                        <a:noFill/>
                        <a:miter/>
                      </a:ln>
                    </p:spPr>
                  </p:pic>
                </p:oleObj>
              </mc:Fallback>
            </mc:AlternateContent>
          </a:graphicData>
        </a:graphic>
      </p:graphicFrame>
      <p:sp>
        <p:nvSpPr>
          <p:cNvPr id="54280"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4276" name="Object 4"/>
          <p:cNvGraphicFramePr/>
          <p:nvPr/>
        </p:nvGraphicFramePr>
        <p:xfrm>
          <a:off x="3500438" y="3571875"/>
          <a:ext cx="1954212" cy="785813"/>
        </p:xfrm>
        <a:graphic>
          <a:graphicData uri="http://schemas.openxmlformats.org/presentationml/2006/ole">
            <mc:AlternateContent xmlns:mc="http://schemas.openxmlformats.org/markup-compatibility/2006">
              <mc:Choice xmlns:v="urn:schemas-microsoft-com:vml" Requires="v">
                <p:oleObj spid="_x0000_s3149" name="" r:id="rId5" imgW="875665" imgH="355600" progId="Equation.DSMT4">
                  <p:embed/>
                </p:oleObj>
              </mc:Choice>
              <mc:Fallback>
                <p:oleObj name="" r:id="rId5" imgW="875665" imgH="355600" progId="Equation.DSMT4">
                  <p:embed/>
                  <p:pic>
                    <p:nvPicPr>
                      <p:cNvPr id="0" name="图片 3148"/>
                      <p:cNvPicPr/>
                      <p:nvPr/>
                    </p:nvPicPr>
                    <p:blipFill>
                      <a:blip r:embed="rId6"/>
                      <a:stretch>
                        <a:fillRect/>
                      </a:stretch>
                    </p:blipFill>
                    <p:spPr>
                      <a:xfrm>
                        <a:off x="3500438" y="3571875"/>
                        <a:ext cx="1954212" cy="785813"/>
                      </a:xfrm>
                      <a:prstGeom prst="rect">
                        <a:avLst/>
                      </a:prstGeom>
                      <a:noFill/>
                      <a:ln w="38100">
                        <a:noFill/>
                        <a:miter/>
                      </a:ln>
                    </p:spPr>
                  </p:pic>
                </p:oleObj>
              </mc:Fallback>
            </mc:AlternateContent>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01" name="Rectangle 3"/>
          <p:cNvSpPr>
            <a:spLocks noGrp="1"/>
          </p:cNvSpPr>
          <p:nvPr>
            <p:ph type="body" sz="half" idx="1"/>
          </p:nvPr>
        </p:nvSpPr>
        <p:spPr>
          <a:xfrm>
            <a:off x="285750" y="500063"/>
            <a:ext cx="8475663" cy="4876800"/>
          </a:xfrm>
        </p:spPr>
        <p:txBody>
          <a:bodyPr vert="horz" wrap="square" lIns="91440" tIns="45720" rIns="91440" bIns="45720" anchor="t" anchorCtr="0"/>
          <a:p>
            <a:pPr>
              <a:lnSpc>
                <a:spcPct val="150000"/>
              </a:lnSpc>
              <a:buClrTx/>
              <a:buSzTx/>
              <a:buFontTx/>
              <a:buNone/>
            </a:pPr>
            <a:r>
              <a:rPr lang="zh-CN" altLang="en-US" sz="2400" dirty="0">
                <a:latin typeface="黑体" panose="02010609060101010101" pitchFamily="49" charset="-122"/>
              </a:rPr>
              <a:t>（</a:t>
            </a:r>
            <a:r>
              <a:rPr lang="en-US" altLang="zh-CN" sz="2400" dirty="0">
                <a:latin typeface="黑体" panose="02010609060101010101" pitchFamily="49" charset="-122"/>
              </a:rPr>
              <a:t>4</a:t>
            </a:r>
            <a:r>
              <a:rPr lang="zh-CN" altLang="en-US" sz="2400" dirty="0">
                <a:latin typeface="黑体" panose="02010609060101010101" pitchFamily="49" charset="-122"/>
              </a:rPr>
              <a:t>）</a:t>
            </a:r>
            <a:r>
              <a:rPr lang="zh-CN" altLang="en-US" sz="2400" dirty="0"/>
              <a:t>进行频移数字频率</a:t>
            </a:r>
            <a:r>
              <a:rPr lang="en-US" altLang="zh-CN" sz="2400" dirty="0"/>
              <a:t>         </a:t>
            </a:r>
            <a:r>
              <a:rPr lang="zh-CN" altLang="en-US" sz="2400" dirty="0"/>
              <a:t>的计算，计算公式为：</a:t>
            </a:r>
            <a:endParaRPr lang="zh-CN" altLang="en-US" sz="2400" dirty="0">
              <a:latin typeface="黑体" panose="02010609060101010101" pitchFamily="49" charset="-122"/>
            </a:endParaRPr>
          </a:p>
          <a:p>
            <a:pPr>
              <a:lnSpc>
                <a:spcPct val="150000"/>
              </a:lnSpc>
              <a:buClrTx/>
              <a:buSzTx/>
              <a:buFontTx/>
              <a:buNone/>
            </a:pPr>
            <a:endParaRPr lang="zh-CN" altLang="en-US" sz="2400" dirty="0">
              <a:latin typeface="黑体" panose="02010609060101010101" pitchFamily="49" charset="-122"/>
            </a:endParaRPr>
          </a:p>
          <a:p>
            <a:pPr>
              <a:lnSpc>
                <a:spcPct val="150000"/>
              </a:lnSpc>
              <a:buClrTx/>
              <a:buSzTx/>
              <a:buFontTx/>
              <a:buNone/>
            </a:pPr>
            <a:r>
              <a:rPr lang="zh-CN" altLang="en-US" sz="2400" dirty="0">
                <a:latin typeface="黑体" panose="02010609060101010101" pitchFamily="49" charset="-122"/>
              </a:rPr>
              <a:t>  </a:t>
            </a:r>
            <a:endParaRPr lang="en-US" altLang="zh-CN" sz="2400" dirty="0">
              <a:latin typeface="黑体" panose="02010609060101010101" pitchFamily="49" charset="-122"/>
            </a:endParaRPr>
          </a:p>
          <a:p>
            <a:pPr>
              <a:lnSpc>
                <a:spcPct val="150000"/>
              </a:lnSpc>
              <a:buClrTx/>
              <a:buSzTx/>
              <a:buFontTx/>
              <a:buNone/>
            </a:pPr>
            <a:r>
              <a:rPr lang="en-US" altLang="zh-CN" sz="2400" dirty="0">
                <a:latin typeface="黑体" panose="02010609060101010101" pitchFamily="49" charset="-122"/>
              </a:rPr>
              <a:t>  f</a:t>
            </a:r>
            <a:r>
              <a:rPr lang="en-US" altLang="zh-CN" sz="2400" baseline="-25000" dirty="0">
                <a:latin typeface="黑体" panose="02010609060101010101" pitchFamily="49" charset="-122"/>
              </a:rPr>
              <a:t>0</a:t>
            </a:r>
            <a:r>
              <a:rPr lang="zh-CN" altLang="en-US" sz="2400" dirty="0">
                <a:latin typeface="黑体" panose="02010609060101010101" pitchFamily="49" charset="-122"/>
              </a:rPr>
              <a:t>是待求滤波器的中心频率，对于带通滤波器，这个中心频率介于</a:t>
            </a:r>
            <a:r>
              <a:rPr lang="en-US" altLang="zh-CN" sz="2400" dirty="0">
                <a:latin typeface="黑体" panose="02010609060101010101" pitchFamily="49" charset="-122"/>
              </a:rPr>
              <a:t>0</a:t>
            </a:r>
            <a:r>
              <a:rPr lang="zh-CN" altLang="en-US" sz="2400" dirty="0">
                <a:latin typeface="黑体" panose="02010609060101010101" pitchFamily="49" charset="-122"/>
              </a:rPr>
              <a:t>到</a:t>
            </a:r>
            <a:r>
              <a:rPr lang="en-US" altLang="zh-CN" sz="2400" dirty="0">
                <a:latin typeface="黑体" panose="02010609060101010101" pitchFamily="49" charset="-122"/>
              </a:rPr>
              <a:t>fs/2</a:t>
            </a:r>
            <a:r>
              <a:rPr lang="zh-CN" altLang="en-US" sz="2400" dirty="0">
                <a:latin typeface="黑体" panose="02010609060101010101" pitchFamily="49" charset="-122"/>
              </a:rPr>
              <a:t>之间。对于高通滤波器，此频率应等于奈奎斯特界限</a:t>
            </a:r>
            <a:r>
              <a:rPr lang="en-US" altLang="zh-CN" sz="2400" dirty="0">
                <a:latin typeface="黑体" panose="02010609060101010101" pitchFamily="49" charset="-122"/>
              </a:rPr>
              <a:t>fs/2</a:t>
            </a:r>
            <a:r>
              <a:rPr lang="zh-CN" altLang="en-US" sz="2400" dirty="0">
                <a:latin typeface="黑体" panose="02010609060101010101" pitchFamily="49" charset="-122"/>
              </a:rPr>
              <a:t>，这样，</a:t>
            </a:r>
            <a:endParaRPr lang="zh-CN" altLang="en-US" sz="2400" dirty="0">
              <a:latin typeface="黑体" panose="02010609060101010101" pitchFamily="49" charset="-122"/>
            </a:endParaRPr>
          </a:p>
          <a:p>
            <a:pPr>
              <a:buClrTx/>
              <a:buSzTx/>
              <a:buFontTx/>
              <a:buNone/>
            </a:pPr>
            <a:endParaRPr lang="zh-CN" altLang="en-US" sz="2800" baseline="-25000" dirty="0"/>
          </a:p>
          <a:p>
            <a:pPr>
              <a:buClrTx/>
              <a:buSzTx/>
              <a:buFontTx/>
              <a:buNone/>
            </a:pPr>
            <a:endParaRPr lang="zh-CN" altLang="en-US" sz="2800" baseline="-25000" dirty="0"/>
          </a:p>
          <a:p>
            <a:pPr>
              <a:buClrTx/>
              <a:buSzTx/>
              <a:buFontTx/>
              <a:buNone/>
            </a:pPr>
            <a:r>
              <a:rPr lang="zh-CN" altLang="en-US" sz="2800" dirty="0"/>
              <a:t>     </a:t>
            </a:r>
            <a:endParaRPr lang="zh-CN" altLang="en-US" sz="2800" dirty="0"/>
          </a:p>
        </p:txBody>
      </p:sp>
      <p:graphicFrame>
        <p:nvGraphicFramePr>
          <p:cNvPr id="55298" name="Object 4"/>
          <p:cNvGraphicFramePr>
            <a:graphicFrameLocks noChangeAspect="1"/>
          </p:cNvGraphicFramePr>
          <p:nvPr>
            <p:ph sz="quarter" idx="2"/>
          </p:nvPr>
        </p:nvGraphicFramePr>
        <p:xfrm>
          <a:off x="3143250" y="1357313"/>
          <a:ext cx="2071688" cy="941387"/>
        </p:xfrm>
        <a:graphic>
          <a:graphicData uri="http://schemas.openxmlformats.org/presentationml/2006/ole">
            <mc:AlternateContent xmlns:mc="http://schemas.openxmlformats.org/markup-compatibility/2006">
              <mc:Choice xmlns:v="urn:schemas-microsoft-com:vml" Requires="v">
                <p:oleObj spid="_x0000_s3150" name="" r:id="rId1" imgW="736600" imgH="431800" progId="Equation.DSMT4">
                  <p:embed/>
                </p:oleObj>
              </mc:Choice>
              <mc:Fallback>
                <p:oleObj name="" r:id="rId1" imgW="736600" imgH="431800" progId="Equation.DSMT4">
                  <p:embed/>
                  <p:pic>
                    <p:nvPicPr>
                      <p:cNvPr id="0" name="图片 3149"/>
                      <p:cNvPicPr/>
                      <p:nvPr/>
                    </p:nvPicPr>
                    <p:blipFill>
                      <a:blip r:embed="rId2"/>
                      <a:srcRect/>
                      <a:stretch>
                        <a:fillRect/>
                      </a:stretch>
                    </p:blipFill>
                    <p:spPr>
                      <a:xfrm>
                        <a:off x="3143250" y="1357313"/>
                        <a:ext cx="2071688" cy="941387"/>
                      </a:xfrm>
                      <a:prstGeom prst="rect">
                        <a:avLst/>
                      </a:prstGeom>
                      <a:noFill/>
                      <a:ln w="38100">
                        <a:miter/>
                      </a:ln>
                    </p:spPr>
                  </p:pic>
                </p:oleObj>
              </mc:Fallback>
            </mc:AlternateContent>
          </a:graphicData>
        </a:graphic>
      </p:graphicFrame>
      <p:graphicFrame>
        <p:nvGraphicFramePr>
          <p:cNvPr id="55299" name="Object 5"/>
          <p:cNvGraphicFramePr>
            <a:graphicFrameLocks noChangeAspect="1"/>
          </p:cNvGraphicFramePr>
          <p:nvPr>
            <p:ph sz="quarter" idx="3"/>
          </p:nvPr>
        </p:nvGraphicFramePr>
        <p:xfrm>
          <a:off x="3500438" y="4357688"/>
          <a:ext cx="1162050" cy="571500"/>
        </p:xfrm>
        <a:graphic>
          <a:graphicData uri="http://schemas.openxmlformats.org/presentationml/2006/ole">
            <mc:AlternateContent xmlns:mc="http://schemas.openxmlformats.org/markup-compatibility/2006">
              <mc:Choice xmlns:v="urn:schemas-microsoft-com:vml" Requires="v">
                <p:oleObj spid="_x0000_s3151" name="" r:id="rId3" imgW="482600" imgH="228600" progId="Equation.DSMT4">
                  <p:embed/>
                </p:oleObj>
              </mc:Choice>
              <mc:Fallback>
                <p:oleObj name="" r:id="rId3" imgW="482600" imgH="228600" progId="Equation.DSMT4">
                  <p:embed/>
                  <p:pic>
                    <p:nvPicPr>
                      <p:cNvPr id="0" name="图片 3150"/>
                      <p:cNvPicPr/>
                      <p:nvPr/>
                    </p:nvPicPr>
                    <p:blipFill>
                      <a:blip r:embed="rId4"/>
                      <a:srcRect/>
                      <a:stretch>
                        <a:fillRect/>
                      </a:stretch>
                    </p:blipFill>
                    <p:spPr>
                      <a:xfrm>
                        <a:off x="3500438" y="4357688"/>
                        <a:ext cx="1162050" cy="571500"/>
                      </a:xfrm>
                      <a:prstGeom prst="rect">
                        <a:avLst/>
                      </a:prstGeom>
                      <a:noFill/>
                      <a:ln w="38100">
                        <a:miter/>
                      </a:ln>
                    </p:spPr>
                  </p:pic>
                </p:oleObj>
              </mc:Fallback>
            </mc:AlternateContent>
          </a:graphicData>
        </a:graphic>
      </p:graphicFrame>
      <p:graphicFrame>
        <p:nvGraphicFramePr>
          <p:cNvPr id="55300" name="Object 6"/>
          <p:cNvGraphicFramePr>
            <a:graphicFrameLocks noChangeAspect="1"/>
          </p:cNvGraphicFramePr>
          <p:nvPr/>
        </p:nvGraphicFramePr>
        <p:xfrm>
          <a:off x="3786188" y="571500"/>
          <a:ext cx="520700" cy="571500"/>
        </p:xfrm>
        <a:graphic>
          <a:graphicData uri="http://schemas.openxmlformats.org/presentationml/2006/ole">
            <mc:AlternateContent xmlns:mc="http://schemas.openxmlformats.org/markup-compatibility/2006">
              <mc:Choice xmlns:v="urn:schemas-microsoft-com:vml" Requires="v">
                <p:oleObj spid="_x0000_s3152" name="" r:id="rId5" imgW="215900" imgH="228600" progId="Equation.DSMT4">
                  <p:embed/>
                </p:oleObj>
              </mc:Choice>
              <mc:Fallback>
                <p:oleObj name="" r:id="rId5" imgW="215900" imgH="228600" progId="Equation.DSMT4">
                  <p:embed/>
                  <p:pic>
                    <p:nvPicPr>
                      <p:cNvPr id="0" name="图片 3151"/>
                      <p:cNvPicPr/>
                      <p:nvPr/>
                    </p:nvPicPr>
                    <p:blipFill>
                      <a:blip r:embed="rId6"/>
                      <a:stretch>
                        <a:fillRect/>
                      </a:stretch>
                    </p:blipFill>
                    <p:spPr>
                      <a:xfrm>
                        <a:off x="3786188" y="571500"/>
                        <a:ext cx="520700" cy="571500"/>
                      </a:xfrm>
                      <a:prstGeom prst="rect">
                        <a:avLst/>
                      </a:prstGeom>
                      <a:noFill/>
                      <a:ln w="38100">
                        <a:noFill/>
                        <a:miter/>
                      </a:ln>
                    </p:spPr>
                  </p:pic>
                </p:oleObj>
              </mc:Fallback>
            </mc:AlternateContent>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41" name="Rectangle 2"/>
          <p:cNvSpPr>
            <a:spLocks noGrp="1" noChangeArrowheads="1"/>
          </p:cNvSpPr>
          <p:nvPr>
            <p:ph type="body" sz="half" idx="1"/>
          </p:nvPr>
        </p:nvSpPr>
        <p:spPr>
          <a:xfrm>
            <a:off x="457200" y="533400"/>
            <a:ext cx="8305800" cy="546735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5</a:t>
            </a:r>
            <a:r>
              <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对于</a:t>
            </a:r>
            <a:r>
              <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|n|≤(N-1)/2</a:t>
            </a: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，由式 </a:t>
            </a:r>
            <a:endPar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5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计算（有限）脉冲响应，对于其他 </a:t>
            </a:r>
            <a:r>
              <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n </a:t>
            </a: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值</a:t>
            </a:r>
            <a:r>
              <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h[n]=0</a:t>
            </a: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，此脉冲响应</a:t>
            </a:r>
            <a:endPar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5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是非因果的。</a:t>
            </a:r>
            <a:endPar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高通滤波器的脉冲响应计算公式为</a:t>
            </a:r>
            <a:endPar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50000"/>
              </a:lnSpc>
              <a:spcBef>
                <a:spcPct val="50000"/>
              </a:spcBef>
              <a:spcAft>
                <a:spcPct val="0"/>
              </a:spcAft>
              <a:buClrTx/>
              <a:buSzTx/>
              <a:buFontTx/>
              <a:buNone/>
              <a:defRPr/>
            </a:pPr>
            <a:r>
              <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(6) </a:t>
            </a: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将脉冲响应</a:t>
            </a:r>
            <a:r>
              <a:rPr kumimoji="0" lang="zh-CN" altLang="en-US" sz="2400" b="1"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右移 </a:t>
            </a:r>
            <a:r>
              <a:rPr kumimoji="0" lang="en-US" altLang="zh-CN" sz="2400" b="1" i="0" u="none" strike="noStrike" kern="1200" cap="none" spc="0" normalizeH="0" baseline="0" noProof="0" dirty="0" smtClean="0">
                <a:ln>
                  <a:noFill/>
                </a:ln>
                <a:solidFill>
                  <a:srgbClr val="FF0000"/>
                </a:solidFill>
                <a:effectLst/>
                <a:uLnTx/>
                <a:uFillTx/>
                <a:latin typeface="+mn-ea"/>
                <a:ea typeface="黑体" panose="02010609060101010101" pitchFamily="49" charset="-122"/>
                <a:cs typeface="+mn-cs"/>
              </a:rPr>
              <a:t>(N-1)/2</a:t>
            </a: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，确保第一个非零值在</a:t>
            </a:r>
            <a:r>
              <a:rPr kumimoji="0" lang="en-US" altLang="zh-CN"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n=0</a:t>
            </a:r>
            <a:r>
              <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处，使该低通滤波器为因果系统</a:t>
            </a:r>
            <a:endParaRPr kumimoji="0" lang="zh-CN" altLang="en-US" sz="24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en-US" altLang="zh-CN"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endPar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a:t>
            </a:r>
            <a:endParaRPr kumimoji="0" lang="zh-CN" altLang="en-US" sz="24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graphicFrame>
        <p:nvGraphicFramePr>
          <p:cNvPr id="56322" name="Object 4"/>
          <p:cNvGraphicFramePr>
            <a:graphicFrameLocks noChangeAspect="1"/>
          </p:cNvGraphicFramePr>
          <p:nvPr>
            <p:ph sz="quarter" idx="3"/>
          </p:nvPr>
        </p:nvGraphicFramePr>
        <p:xfrm>
          <a:off x="1643063" y="1500188"/>
          <a:ext cx="4071937" cy="590550"/>
        </p:xfrm>
        <a:graphic>
          <a:graphicData uri="http://schemas.openxmlformats.org/presentationml/2006/ole">
            <mc:AlternateContent xmlns:mc="http://schemas.openxmlformats.org/markup-compatibility/2006">
              <mc:Choice xmlns:v="urn:schemas-microsoft-com:vml" Requires="v">
                <p:oleObj spid="_x0000_s3153" name="" r:id="rId1" imgW="1574800" imgH="228600" progId="Equation.DSMT4">
                  <p:embed/>
                </p:oleObj>
              </mc:Choice>
              <mc:Fallback>
                <p:oleObj name="" r:id="rId1" imgW="1574800" imgH="228600" progId="Equation.DSMT4">
                  <p:embed/>
                  <p:pic>
                    <p:nvPicPr>
                      <p:cNvPr id="0" name="图片 3152"/>
                      <p:cNvPicPr/>
                      <p:nvPr/>
                    </p:nvPicPr>
                    <p:blipFill>
                      <a:blip r:embed="rId2"/>
                      <a:srcRect/>
                      <a:stretch>
                        <a:fillRect/>
                      </a:stretch>
                    </p:blipFill>
                    <p:spPr>
                      <a:xfrm>
                        <a:off x="1643063" y="1500188"/>
                        <a:ext cx="4071937" cy="590550"/>
                      </a:xfrm>
                      <a:prstGeom prst="rect">
                        <a:avLst/>
                      </a:prstGeom>
                      <a:noFill/>
                      <a:ln w="38100">
                        <a:miter/>
                      </a:ln>
                    </p:spPr>
                  </p:pic>
                </p:oleObj>
              </mc:Fallback>
            </mc:AlternateContent>
          </a:graphicData>
        </a:graphic>
      </p:graphicFrame>
      <p:graphicFrame>
        <p:nvGraphicFramePr>
          <p:cNvPr id="56323" name="Object 5"/>
          <p:cNvGraphicFramePr>
            <a:graphicFrameLocks noChangeAspect="1"/>
          </p:cNvGraphicFramePr>
          <p:nvPr/>
        </p:nvGraphicFramePr>
        <p:xfrm>
          <a:off x="1571625" y="4071938"/>
          <a:ext cx="6897688" cy="730250"/>
        </p:xfrm>
        <a:graphic>
          <a:graphicData uri="http://schemas.openxmlformats.org/presentationml/2006/ole">
            <mc:AlternateContent xmlns:mc="http://schemas.openxmlformats.org/markup-compatibility/2006">
              <mc:Choice xmlns:v="urn:schemas-microsoft-com:vml" Requires="v">
                <p:oleObj spid="_x0000_s3154" name="" r:id="rId3" imgW="2398395" imgH="254000" progId="Equation.DSMT4">
                  <p:embed/>
                </p:oleObj>
              </mc:Choice>
              <mc:Fallback>
                <p:oleObj name="" r:id="rId3" imgW="2398395" imgH="254000" progId="Equation.DSMT4">
                  <p:embed/>
                  <p:pic>
                    <p:nvPicPr>
                      <p:cNvPr id="0" name="图片 3153"/>
                      <p:cNvPicPr/>
                      <p:nvPr/>
                    </p:nvPicPr>
                    <p:blipFill>
                      <a:blip r:embed="rId4"/>
                      <a:stretch>
                        <a:fillRect/>
                      </a:stretch>
                    </p:blipFill>
                    <p:spPr>
                      <a:xfrm>
                        <a:off x="1571625" y="4071938"/>
                        <a:ext cx="6897688" cy="730250"/>
                      </a:xfrm>
                      <a:prstGeom prst="rect">
                        <a:avLst/>
                      </a:prstGeom>
                      <a:noFill/>
                      <a:ln w="38100">
                        <a:noFill/>
                        <a:miter/>
                      </a:ln>
                    </p:spPr>
                  </p:pic>
                </p:oleObj>
              </mc:Fallback>
            </mc:AlternateContent>
          </a:graphicData>
        </a:graphic>
      </p:graphicFrame>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3" name="Rectangle 3"/>
          <p:cNvSpPr>
            <a:spLocks noGrp="1" noChangeArrowheads="1"/>
          </p:cNvSpPr>
          <p:nvPr>
            <p:ph idx="1"/>
          </p:nvPr>
        </p:nvSpPr>
        <p:spPr>
          <a:xfrm>
            <a:off x="642938" y="428625"/>
            <a:ext cx="8062913"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例</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8-2</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：设计满足下列指标的高通</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FIR</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滤波器：</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通带边缘频率：</a:t>
            </a:r>
            <a:r>
              <a:rPr kumimoji="0" lang="en-US" altLang="zh-CN" sz="2800" b="1"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4kHz</a:t>
            </a:r>
            <a:endParaRPr kumimoji="0" lang="en-US" altLang="zh-CN" sz="2800" b="1"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阻带边缘频率：</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3kHz</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阻带衰减不小于</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40dB</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采样频率：</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12kHz</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85750" y="214313"/>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解：首先</a:t>
            </a:r>
            <a:r>
              <a:rPr kumimoji="0" lang="zh-CN" altLang="en-US" sz="2400" b="0" i="0" u="none" strike="noStrike" kern="1200" cap="none" spc="0" normalizeH="0" baseline="0" noProof="0" dirty="0" smtClean="0">
                <a:ln>
                  <a:noFill/>
                </a:ln>
                <a:solidFill>
                  <a:srgbClr val="FF0000"/>
                </a:solidFill>
                <a:effectLst/>
                <a:uLnTx/>
                <a:uFillTx/>
                <a:latin typeface="+mn-ea"/>
                <a:ea typeface="+mn-ea"/>
                <a:cs typeface="+mn-cs"/>
              </a:rPr>
              <a:t>找出对应设计要求的低通原型（难点）</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，如图</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8-21</a:t>
            </a:r>
            <a:endParaRPr kumimoji="0" 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所示图中虚线为滤波器的低通等效形式。</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低通滤波器的通带边缘频率为</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2</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kHz</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，过渡带宽度</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1kHz</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
        <p:nvSpPr>
          <p:cNvPr id="57348"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7346" name="Object 1"/>
          <p:cNvGraphicFramePr/>
          <p:nvPr/>
        </p:nvGraphicFramePr>
        <p:xfrm>
          <a:off x="1000125" y="2428875"/>
          <a:ext cx="7180263" cy="4000500"/>
        </p:xfrm>
        <a:graphic>
          <a:graphicData uri="http://schemas.openxmlformats.org/presentationml/2006/ole">
            <mc:AlternateContent xmlns:mc="http://schemas.openxmlformats.org/markup-compatibility/2006">
              <mc:Choice xmlns:v="urn:schemas-microsoft-com:vml" Requires="v">
                <p:oleObj spid="_x0000_s3155" name="" r:id="rId1" imgW="4919980" imgH="2369820" progId="Visio.Drawing.15">
                  <p:embed/>
                </p:oleObj>
              </mc:Choice>
              <mc:Fallback>
                <p:oleObj name="" r:id="rId1" imgW="4919980" imgH="2369820" progId="Visio.Drawing.15">
                  <p:embed/>
                  <p:pic>
                    <p:nvPicPr>
                      <p:cNvPr id="0" name="图片 3154"/>
                      <p:cNvPicPr/>
                      <p:nvPr/>
                    </p:nvPicPr>
                    <p:blipFill>
                      <a:blip r:embed="rId2"/>
                      <a:stretch>
                        <a:fillRect/>
                      </a:stretch>
                    </p:blipFill>
                    <p:spPr>
                      <a:xfrm>
                        <a:off x="1000125" y="2428875"/>
                        <a:ext cx="7180263" cy="4000500"/>
                      </a:xfrm>
                      <a:prstGeom prst="rect">
                        <a:avLst/>
                      </a:prstGeom>
                      <a:noFill/>
                      <a:ln w="38100">
                        <a:noFill/>
                        <a:miter/>
                      </a:ln>
                    </p:spPr>
                  </p:pic>
                </p:oleObj>
              </mc:Fallback>
            </mc:AlternateContent>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6" name="内容占位符 2"/>
          <p:cNvSpPr>
            <a:spLocks noGrp="1"/>
          </p:cNvSpPr>
          <p:nvPr>
            <p:ph idx="1"/>
          </p:nvPr>
        </p:nvSpPr>
        <p:spPr>
          <a:xfrm>
            <a:off x="214313" y="357188"/>
            <a:ext cx="8229600" cy="6286500"/>
          </a:xfrm>
        </p:spPr>
        <p:txBody>
          <a:bodyPr vert="horz" wrap="square" lIns="91440" tIns="45720" rIns="91440" bIns="45720" anchor="t" anchorCtr="0"/>
          <a:p>
            <a:pPr>
              <a:buNone/>
            </a:pPr>
            <a:r>
              <a:rPr lang="zh-CN" altLang="en-US" sz="2400" dirty="0"/>
              <a:t>（</a:t>
            </a:r>
            <a:r>
              <a:rPr lang="en-US" altLang="zh-CN" sz="2400" dirty="0"/>
              <a:t>1</a:t>
            </a:r>
            <a:r>
              <a:rPr lang="zh-CN" altLang="en-US" sz="2400" dirty="0"/>
              <a:t>）按照下式选择低通原型的通带边缘频率：</a:t>
            </a:r>
            <a:endParaRPr lang="en-US" altLang="zh-CN" sz="2400" dirty="0"/>
          </a:p>
          <a:p>
            <a:pPr>
              <a:buNone/>
            </a:pPr>
            <a:endParaRPr lang="en-US" altLang="zh-CN" sz="2400" dirty="0"/>
          </a:p>
          <a:p>
            <a:pPr>
              <a:buNone/>
            </a:pPr>
            <a:endParaRPr lang="en-US" altLang="zh-CN" sz="2400" dirty="0"/>
          </a:p>
          <a:p>
            <a:pPr>
              <a:buNone/>
            </a:pPr>
            <a:endParaRPr lang="en-US" altLang="zh-CN" sz="2400" dirty="0"/>
          </a:p>
          <a:p>
            <a:pPr>
              <a:lnSpc>
                <a:spcPct val="150000"/>
              </a:lnSpc>
              <a:buNone/>
            </a:pPr>
            <a:r>
              <a:rPr lang="zh-CN" altLang="en-US" sz="2400" dirty="0"/>
              <a:t>（</a:t>
            </a:r>
            <a:r>
              <a:rPr lang="en-US" altLang="zh-CN" sz="2400" dirty="0"/>
              <a:t>2</a:t>
            </a:r>
            <a:r>
              <a:rPr lang="zh-CN" altLang="en-US" sz="2400" dirty="0"/>
              <a:t>）计算</a:t>
            </a:r>
            <a:r>
              <a:rPr lang="en-US" altLang="zh-CN" sz="2400" dirty="0"/>
              <a:t> </a:t>
            </a:r>
            <a:endParaRPr lang="en-US" altLang="zh-CN" sz="2400" dirty="0"/>
          </a:p>
          <a:p>
            <a:pPr>
              <a:lnSpc>
                <a:spcPct val="150000"/>
              </a:lnSpc>
              <a:buNone/>
            </a:pPr>
            <a:r>
              <a:rPr lang="zh-CN" altLang="en-US" sz="2400" dirty="0"/>
              <a:t>         并得到理想低通原型滤波器的脉冲响应</a:t>
            </a:r>
            <a:endParaRPr lang="en-US" altLang="zh-CN" sz="2400" dirty="0"/>
          </a:p>
          <a:p>
            <a:pPr>
              <a:lnSpc>
                <a:spcPct val="150000"/>
              </a:lnSpc>
              <a:buNone/>
            </a:pPr>
            <a:endParaRPr lang="en-US" altLang="zh-CN" sz="2400" dirty="0"/>
          </a:p>
          <a:p>
            <a:pPr>
              <a:lnSpc>
                <a:spcPct val="150000"/>
              </a:lnSpc>
              <a:buNone/>
            </a:pPr>
            <a:r>
              <a:rPr lang="zh-CN" altLang="en-US" sz="2400" dirty="0"/>
              <a:t>（</a:t>
            </a:r>
            <a:r>
              <a:rPr lang="en-US" altLang="zh-CN" sz="2400" dirty="0"/>
              <a:t>3</a:t>
            </a:r>
            <a:r>
              <a:rPr lang="zh-CN" altLang="en-US" sz="2400" dirty="0"/>
              <a:t>）选择窗函数，由于阻带衰减不小于为</a:t>
            </a:r>
            <a:r>
              <a:rPr lang="en-US" altLang="zh-CN" sz="2400" dirty="0"/>
              <a:t>40dB </a:t>
            </a:r>
            <a:r>
              <a:rPr lang="zh-CN" altLang="en-US" sz="2400" dirty="0"/>
              <a:t>，查表</a:t>
            </a:r>
            <a:r>
              <a:rPr lang="en-US" altLang="zh-CN" sz="2400" dirty="0"/>
              <a:t>8-1</a:t>
            </a:r>
            <a:r>
              <a:rPr lang="zh-CN" altLang="en-US" sz="2400" dirty="0"/>
              <a:t>可知选择汉宁窗，用表中</a:t>
            </a:r>
            <a:r>
              <a:rPr lang="en-US" altLang="zh-CN" sz="2400" dirty="0"/>
              <a:t>N</a:t>
            </a:r>
            <a:r>
              <a:rPr lang="zh-CN" altLang="en-US" sz="2400" dirty="0"/>
              <a:t>的公式计算所需窗的长度：</a:t>
            </a:r>
            <a:endParaRPr lang="en-US" altLang="zh-CN" sz="2400" dirty="0"/>
          </a:p>
          <a:p>
            <a:pPr>
              <a:lnSpc>
                <a:spcPct val="150000"/>
              </a:lnSpc>
              <a:buNone/>
            </a:pPr>
            <a:endParaRPr lang="en-US" altLang="zh-CN" sz="2400" dirty="0"/>
          </a:p>
          <a:p>
            <a:pPr>
              <a:lnSpc>
                <a:spcPct val="150000"/>
              </a:lnSpc>
              <a:buNone/>
            </a:pPr>
            <a:r>
              <a:rPr lang="zh-CN" altLang="en-US" sz="2400" dirty="0"/>
              <a:t>选择奇数项</a:t>
            </a:r>
            <a:r>
              <a:rPr lang="en-US" altLang="zh-CN" sz="2400" dirty="0"/>
              <a:t>N=41 </a:t>
            </a:r>
            <a:r>
              <a:rPr lang="zh-CN" altLang="en-US" sz="2400" dirty="0"/>
              <a:t>，窗函数</a:t>
            </a:r>
            <a:endParaRPr lang="en-US" altLang="zh-CN" sz="2400" dirty="0"/>
          </a:p>
          <a:p>
            <a:pPr>
              <a:lnSpc>
                <a:spcPct val="150000"/>
              </a:lnSpc>
              <a:buNone/>
            </a:pPr>
            <a:endParaRPr lang="en-US" altLang="zh-CN" sz="2400" dirty="0"/>
          </a:p>
          <a:p>
            <a:pPr>
              <a:lnSpc>
                <a:spcPct val="150000"/>
              </a:lnSpc>
              <a:buNone/>
            </a:pPr>
            <a:endParaRPr lang="zh-CN" altLang="en-US" sz="2400" dirty="0"/>
          </a:p>
          <a:p>
            <a:pPr>
              <a:lnSpc>
                <a:spcPct val="150000"/>
              </a:lnSpc>
              <a:buNone/>
            </a:pPr>
            <a:endParaRPr lang="zh-CN" altLang="en-US" sz="2400" dirty="0"/>
          </a:p>
          <a:p>
            <a:pPr>
              <a:buNone/>
            </a:pPr>
            <a:endParaRPr lang="zh-CN" altLang="en-US" dirty="0"/>
          </a:p>
        </p:txBody>
      </p:sp>
      <p:sp>
        <p:nvSpPr>
          <p:cNvPr id="58377" name="Rectangle 2"/>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8370" name="Object 1"/>
          <p:cNvGraphicFramePr/>
          <p:nvPr/>
        </p:nvGraphicFramePr>
        <p:xfrm>
          <a:off x="2428875" y="1000125"/>
          <a:ext cx="3697288" cy="642938"/>
        </p:xfrm>
        <a:graphic>
          <a:graphicData uri="http://schemas.openxmlformats.org/presentationml/2006/ole">
            <mc:AlternateContent xmlns:mc="http://schemas.openxmlformats.org/markup-compatibility/2006">
              <mc:Choice xmlns:v="urn:schemas-microsoft-com:vml" Requires="v">
                <p:oleObj spid="_x0000_s3156" name="" r:id="rId1" imgW="1993900" imgH="342900" progId="Equation.DSMT4">
                  <p:embed/>
                </p:oleObj>
              </mc:Choice>
              <mc:Fallback>
                <p:oleObj name="" r:id="rId1" imgW="1993900" imgH="342900" progId="Equation.DSMT4">
                  <p:embed/>
                  <p:pic>
                    <p:nvPicPr>
                      <p:cNvPr id="0" name="图片 3155"/>
                      <p:cNvPicPr/>
                      <p:nvPr/>
                    </p:nvPicPr>
                    <p:blipFill>
                      <a:blip r:embed="rId2"/>
                      <a:stretch>
                        <a:fillRect/>
                      </a:stretch>
                    </p:blipFill>
                    <p:spPr>
                      <a:xfrm>
                        <a:off x="2428875" y="1000125"/>
                        <a:ext cx="3697288" cy="642938"/>
                      </a:xfrm>
                      <a:prstGeom prst="rect">
                        <a:avLst/>
                      </a:prstGeom>
                      <a:noFill/>
                      <a:ln w="38100">
                        <a:noFill/>
                        <a:miter/>
                      </a:ln>
                    </p:spPr>
                  </p:pic>
                </p:oleObj>
              </mc:Fallback>
            </mc:AlternateContent>
          </a:graphicData>
        </a:graphic>
      </p:graphicFrame>
      <p:sp>
        <p:nvSpPr>
          <p:cNvPr id="58378"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8371" name="Object 3"/>
          <p:cNvGraphicFramePr/>
          <p:nvPr/>
        </p:nvGraphicFramePr>
        <p:xfrm>
          <a:off x="1857375" y="2143125"/>
          <a:ext cx="3571875" cy="612775"/>
        </p:xfrm>
        <a:graphic>
          <a:graphicData uri="http://schemas.openxmlformats.org/presentationml/2006/ole">
            <mc:AlternateContent xmlns:mc="http://schemas.openxmlformats.org/markup-compatibility/2006">
              <mc:Choice xmlns:v="urn:schemas-microsoft-com:vml" Requires="v">
                <p:oleObj spid="_x0000_s3157" name="" r:id="rId3" imgW="2222500" imgH="381000" progId="Equation.DSMT4">
                  <p:embed/>
                </p:oleObj>
              </mc:Choice>
              <mc:Fallback>
                <p:oleObj name="" r:id="rId3" imgW="2222500" imgH="381000" progId="Equation.DSMT4">
                  <p:embed/>
                  <p:pic>
                    <p:nvPicPr>
                      <p:cNvPr id="0" name="图片 3156"/>
                      <p:cNvPicPr/>
                      <p:nvPr/>
                    </p:nvPicPr>
                    <p:blipFill>
                      <a:blip r:embed="rId4"/>
                      <a:stretch>
                        <a:fillRect/>
                      </a:stretch>
                    </p:blipFill>
                    <p:spPr>
                      <a:xfrm>
                        <a:off x="1857375" y="2143125"/>
                        <a:ext cx="3571875" cy="612775"/>
                      </a:xfrm>
                      <a:prstGeom prst="rect">
                        <a:avLst/>
                      </a:prstGeom>
                      <a:noFill/>
                      <a:ln w="38100">
                        <a:noFill/>
                        <a:miter/>
                      </a:ln>
                    </p:spPr>
                  </p:pic>
                </p:oleObj>
              </mc:Fallback>
            </mc:AlternateContent>
          </a:graphicData>
        </a:graphic>
      </p:graphicFrame>
      <p:sp>
        <p:nvSpPr>
          <p:cNvPr id="58379"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8372" name="Object 5"/>
          <p:cNvGraphicFramePr/>
          <p:nvPr/>
        </p:nvGraphicFramePr>
        <p:xfrm>
          <a:off x="2428875" y="3500438"/>
          <a:ext cx="3214688" cy="642937"/>
        </p:xfrm>
        <a:graphic>
          <a:graphicData uri="http://schemas.openxmlformats.org/presentationml/2006/ole">
            <mc:AlternateContent xmlns:mc="http://schemas.openxmlformats.org/markup-compatibility/2006">
              <mc:Choice xmlns:v="urn:schemas-microsoft-com:vml" Requires="v">
                <p:oleObj spid="_x0000_s3158" name="" r:id="rId5" imgW="1764665" imgH="355600" progId="Equation.DSMT4">
                  <p:embed/>
                </p:oleObj>
              </mc:Choice>
              <mc:Fallback>
                <p:oleObj name="" r:id="rId5" imgW="1764665" imgH="355600" progId="Equation.DSMT4">
                  <p:embed/>
                  <p:pic>
                    <p:nvPicPr>
                      <p:cNvPr id="0" name="图片 3157"/>
                      <p:cNvPicPr/>
                      <p:nvPr/>
                    </p:nvPicPr>
                    <p:blipFill>
                      <a:blip r:embed="rId6"/>
                      <a:stretch>
                        <a:fillRect/>
                      </a:stretch>
                    </p:blipFill>
                    <p:spPr>
                      <a:xfrm>
                        <a:off x="2428875" y="3500438"/>
                        <a:ext cx="3214688" cy="642937"/>
                      </a:xfrm>
                      <a:prstGeom prst="rect">
                        <a:avLst/>
                      </a:prstGeom>
                      <a:noFill/>
                      <a:ln w="38100">
                        <a:noFill/>
                        <a:miter/>
                      </a:ln>
                    </p:spPr>
                  </p:pic>
                </p:oleObj>
              </mc:Fallback>
            </mc:AlternateContent>
          </a:graphicData>
        </a:graphic>
      </p:graphicFrame>
      <p:sp>
        <p:nvSpPr>
          <p:cNvPr id="58380"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8373" name="Object 7"/>
          <p:cNvGraphicFramePr/>
          <p:nvPr/>
        </p:nvGraphicFramePr>
        <p:xfrm>
          <a:off x="2714625" y="5143500"/>
          <a:ext cx="3841750" cy="714375"/>
        </p:xfrm>
        <a:graphic>
          <a:graphicData uri="http://schemas.openxmlformats.org/presentationml/2006/ole">
            <mc:AlternateContent xmlns:mc="http://schemas.openxmlformats.org/markup-compatibility/2006">
              <mc:Choice xmlns:v="urn:schemas-microsoft-com:vml" Requires="v">
                <p:oleObj spid="_x0000_s3159" name="" r:id="rId7" imgW="1892300" imgH="355600" progId="Equation.DSMT4">
                  <p:embed/>
                </p:oleObj>
              </mc:Choice>
              <mc:Fallback>
                <p:oleObj name="" r:id="rId7" imgW="1892300" imgH="355600" progId="Equation.DSMT4">
                  <p:embed/>
                  <p:pic>
                    <p:nvPicPr>
                      <p:cNvPr id="0" name="图片 3158"/>
                      <p:cNvPicPr/>
                      <p:nvPr/>
                    </p:nvPicPr>
                    <p:blipFill>
                      <a:blip r:embed="rId8"/>
                      <a:stretch>
                        <a:fillRect/>
                      </a:stretch>
                    </p:blipFill>
                    <p:spPr>
                      <a:xfrm>
                        <a:off x="2714625" y="5143500"/>
                        <a:ext cx="3841750" cy="714375"/>
                      </a:xfrm>
                      <a:prstGeom prst="rect">
                        <a:avLst/>
                      </a:prstGeom>
                      <a:noFill/>
                      <a:ln w="38100">
                        <a:noFill/>
                        <a:miter/>
                      </a:ln>
                    </p:spPr>
                  </p:pic>
                </p:oleObj>
              </mc:Fallback>
            </mc:AlternateContent>
          </a:graphicData>
        </a:graphic>
      </p:graphicFrame>
      <p:sp>
        <p:nvSpPr>
          <p:cNvPr id="58381" name="Rectangle 10"/>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8374" name="Object 9"/>
          <p:cNvGraphicFramePr/>
          <p:nvPr/>
        </p:nvGraphicFramePr>
        <p:xfrm>
          <a:off x="4000342" y="5857717"/>
          <a:ext cx="1808480" cy="500380"/>
        </p:xfrm>
        <a:graphic>
          <a:graphicData uri="http://schemas.openxmlformats.org/presentationml/2006/ole">
            <mc:AlternateContent xmlns:mc="http://schemas.openxmlformats.org/markup-compatibility/2006">
              <mc:Choice xmlns:v="urn:schemas-microsoft-com:vml" Requires="v">
                <p:oleObj spid="_x0000_s3160" name="" r:id="rId9" imgW="1346200" imgH="368300" progId="Equation.DSMT4">
                  <p:embed/>
                </p:oleObj>
              </mc:Choice>
              <mc:Fallback>
                <p:oleObj name="" r:id="rId9" imgW="1346200" imgH="368300" progId="Equation.DSMT4">
                  <p:embed/>
                  <p:pic>
                    <p:nvPicPr>
                      <p:cNvPr id="0" name="图片 3159"/>
                      <p:cNvPicPr/>
                      <p:nvPr/>
                    </p:nvPicPr>
                    <p:blipFill>
                      <a:blip r:embed="rId10"/>
                      <a:stretch>
                        <a:fillRect/>
                      </a:stretch>
                    </p:blipFill>
                    <p:spPr>
                      <a:xfrm>
                        <a:off x="4000342" y="5857717"/>
                        <a:ext cx="1808480" cy="500380"/>
                      </a:xfrm>
                      <a:prstGeom prst="rect">
                        <a:avLst/>
                      </a:prstGeom>
                      <a:noFill/>
                      <a:ln w="38100">
                        <a:noFill/>
                        <a:miter/>
                      </a:ln>
                    </p:spPr>
                  </p:pic>
                </p:oleObj>
              </mc:Fallback>
            </mc:AlternateContent>
          </a:graphicData>
        </a:graphic>
      </p:graphicFrame>
      <p:sp>
        <p:nvSpPr>
          <p:cNvPr id="58382" name="Rectangle 1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8375" name="Object 11"/>
          <p:cNvGraphicFramePr/>
          <p:nvPr/>
        </p:nvGraphicFramePr>
        <p:xfrm>
          <a:off x="6572250" y="5929313"/>
          <a:ext cx="1539875" cy="357187"/>
        </p:xfrm>
        <a:graphic>
          <a:graphicData uri="http://schemas.openxmlformats.org/presentationml/2006/ole">
            <mc:AlternateContent xmlns:mc="http://schemas.openxmlformats.org/markup-compatibility/2006">
              <mc:Choice xmlns:v="urn:schemas-microsoft-com:vml" Requires="v">
                <p:oleObj spid="_x0000_s3161" name="" r:id="rId11" imgW="660400" imgH="152400" progId="Equation.DSMT4">
                  <p:embed/>
                </p:oleObj>
              </mc:Choice>
              <mc:Fallback>
                <p:oleObj name="" r:id="rId11" imgW="660400" imgH="152400" progId="Equation.DSMT4">
                  <p:embed/>
                  <p:pic>
                    <p:nvPicPr>
                      <p:cNvPr id="0" name="图片 3160"/>
                      <p:cNvPicPr/>
                      <p:nvPr/>
                    </p:nvPicPr>
                    <p:blipFill>
                      <a:blip r:embed="rId12"/>
                      <a:stretch>
                        <a:fillRect/>
                      </a:stretch>
                    </p:blipFill>
                    <p:spPr>
                      <a:xfrm>
                        <a:off x="6572250" y="5929313"/>
                        <a:ext cx="1539875" cy="357187"/>
                      </a:xfrm>
                      <a:prstGeom prst="rect">
                        <a:avLst/>
                      </a:prstGeom>
                      <a:noFill/>
                      <a:ln w="38100">
                        <a:noFill/>
                        <a:miter/>
                      </a:ln>
                    </p:spPr>
                  </p:pic>
                </p:oleObj>
              </mc:Fallback>
            </mc:AlternateContent>
          </a:graphicData>
        </a:graphic>
      </p:graphicFrame>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9" name="内容占位符 2"/>
          <p:cNvSpPr>
            <a:spLocks noGrp="1"/>
          </p:cNvSpPr>
          <p:nvPr>
            <p:ph idx="1"/>
          </p:nvPr>
        </p:nvSpPr>
        <p:spPr>
          <a:xfrm>
            <a:off x="285750" y="0"/>
            <a:ext cx="8229600" cy="6286500"/>
          </a:xfrm>
        </p:spPr>
        <p:txBody>
          <a:bodyPr vert="horz" wrap="square" lIns="91440" tIns="45720" rIns="91440" bIns="45720" anchor="t" anchorCtr="0"/>
          <a:p>
            <a:pPr>
              <a:lnSpc>
                <a:spcPct val="150000"/>
              </a:lnSpc>
              <a:buNone/>
            </a:pPr>
            <a:r>
              <a:rPr lang="zh-CN" altLang="en-US" sz="2400" dirty="0"/>
              <a:t>（</a:t>
            </a:r>
            <a:r>
              <a:rPr lang="en-US" altLang="zh-CN" sz="2400" dirty="0"/>
              <a:t>4</a:t>
            </a:r>
            <a:r>
              <a:rPr lang="zh-CN" altLang="en-US" sz="2400" dirty="0"/>
              <a:t>）确定频移函数</a:t>
            </a:r>
            <a:endParaRPr lang="en-US" altLang="zh-CN" sz="2400" dirty="0"/>
          </a:p>
          <a:p>
            <a:pPr>
              <a:lnSpc>
                <a:spcPct val="150000"/>
              </a:lnSpc>
              <a:buNone/>
            </a:pPr>
            <a:r>
              <a:rPr lang="en-US" altLang="zh-CN" sz="2400" dirty="0"/>
              <a:t>         </a:t>
            </a:r>
            <a:r>
              <a:rPr lang="zh-CN" altLang="en-US" sz="2400" dirty="0"/>
              <a:t>对于高通滤波器，</a:t>
            </a:r>
            <a:r>
              <a:rPr lang="en-US" altLang="zh-CN" sz="2400" dirty="0"/>
              <a:t>    f</a:t>
            </a:r>
            <a:r>
              <a:rPr lang="en-US" altLang="zh-CN" sz="2400" baseline="-25000" dirty="0"/>
              <a:t>0</a:t>
            </a:r>
            <a:r>
              <a:rPr lang="en-US" altLang="zh-CN" sz="2400" dirty="0"/>
              <a:t> </a:t>
            </a:r>
            <a:r>
              <a:rPr lang="zh-CN" altLang="en-US" sz="2400" dirty="0"/>
              <a:t>等于奈奎斯特频率</a:t>
            </a:r>
            <a:r>
              <a:rPr lang="en-US" altLang="zh-CN" sz="2400" dirty="0"/>
              <a:t>f</a:t>
            </a:r>
            <a:r>
              <a:rPr lang="en-US" altLang="zh-CN" sz="2400" baseline="-25000" dirty="0"/>
              <a:t>s</a:t>
            </a:r>
            <a:r>
              <a:rPr lang="en-US" altLang="zh-CN" sz="2400" dirty="0"/>
              <a:t>/2 </a:t>
            </a:r>
            <a:r>
              <a:rPr lang="zh-CN" altLang="en-US" sz="2400" b="1" dirty="0"/>
              <a:t>，</a:t>
            </a:r>
            <a:endParaRPr lang="zh-CN" altLang="en-US" sz="2400" dirty="0"/>
          </a:p>
          <a:p>
            <a:pPr>
              <a:lnSpc>
                <a:spcPct val="150000"/>
              </a:lnSpc>
              <a:buNone/>
            </a:pPr>
            <a:r>
              <a:rPr lang="zh-CN" altLang="en-US" sz="2400" dirty="0"/>
              <a:t>         所以</a:t>
            </a:r>
            <a:r>
              <a:rPr lang="en-US" altLang="zh-CN" sz="2400" b="1" dirty="0"/>
              <a:t> </a:t>
            </a:r>
            <a:endParaRPr lang="en-US" altLang="zh-CN" sz="2400" b="1" dirty="0"/>
          </a:p>
          <a:p>
            <a:pPr>
              <a:lnSpc>
                <a:spcPct val="150000"/>
              </a:lnSpc>
              <a:buNone/>
            </a:pPr>
            <a:r>
              <a:rPr lang="zh-CN" altLang="en-US" sz="2400" dirty="0"/>
              <a:t>             即</a:t>
            </a:r>
            <a:r>
              <a:rPr lang="zh-CN" altLang="en-US" sz="2400" b="1" dirty="0"/>
              <a:t> </a:t>
            </a:r>
            <a:endParaRPr lang="en-US" altLang="zh-CN" sz="2400" b="1" dirty="0"/>
          </a:p>
          <a:p>
            <a:pPr>
              <a:lnSpc>
                <a:spcPct val="150000"/>
              </a:lnSpc>
              <a:buNone/>
            </a:pPr>
            <a:r>
              <a:rPr lang="zh-CN" altLang="en-US" sz="2400" dirty="0"/>
              <a:t>（</a:t>
            </a:r>
            <a:r>
              <a:rPr lang="en-US" altLang="zh-CN" sz="2400" dirty="0"/>
              <a:t>5</a:t>
            </a:r>
            <a:r>
              <a:rPr lang="zh-CN" altLang="en-US" sz="2400" dirty="0"/>
              <a:t>）对于</a:t>
            </a:r>
            <a:r>
              <a:rPr lang="en-US" altLang="zh-CN" sz="2400" dirty="0"/>
              <a:t> </a:t>
            </a:r>
            <a:endParaRPr lang="en-US" altLang="zh-CN" sz="2400" dirty="0"/>
          </a:p>
          <a:p>
            <a:pPr>
              <a:lnSpc>
                <a:spcPct val="150000"/>
              </a:lnSpc>
              <a:buNone/>
            </a:pPr>
            <a:r>
              <a:rPr lang="zh-CN" altLang="en-US" sz="2400" dirty="0"/>
              <a:t>        </a:t>
            </a:r>
            <a:r>
              <a:rPr lang="en-US" altLang="zh-CN" sz="2400" dirty="0"/>
              <a:t>  </a:t>
            </a:r>
            <a:r>
              <a:rPr lang="zh-CN" altLang="en-US" sz="2400" dirty="0"/>
              <a:t>计算有限脉冲响应</a:t>
            </a:r>
            <a:r>
              <a:rPr lang="en-US" altLang="zh-CN" sz="2400" dirty="0"/>
              <a:t>:</a:t>
            </a:r>
            <a:endParaRPr lang="en-US" altLang="zh-CN" sz="2400" dirty="0"/>
          </a:p>
          <a:p>
            <a:pPr>
              <a:lnSpc>
                <a:spcPct val="150000"/>
              </a:lnSpc>
              <a:buNone/>
            </a:pPr>
            <a:endParaRPr lang="en-US" altLang="zh-CN" sz="2400" dirty="0"/>
          </a:p>
          <a:p>
            <a:pPr>
              <a:lnSpc>
                <a:spcPct val="150000"/>
              </a:lnSpc>
              <a:buNone/>
            </a:pPr>
            <a:endParaRPr lang="en-US" altLang="zh-CN" sz="2400" dirty="0"/>
          </a:p>
          <a:p>
            <a:pPr>
              <a:lnSpc>
                <a:spcPct val="150000"/>
              </a:lnSpc>
              <a:buNone/>
            </a:pPr>
            <a:r>
              <a:rPr lang="zh-CN" altLang="en-US" sz="2400" dirty="0"/>
              <a:t>（</a:t>
            </a:r>
            <a:r>
              <a:rPr lang="en-US" altLang="zh-CN" sz="2400" dirty="0"/>
              <a:t>6</a:t>
            </a:r>
            <a:r>
              <a:rPr lang="zh-CN" altLang="en-US" sz="2400" dirty="0"/>
              <a:t>）将脉冲响应右移</a:t>
            </a:r>
            <a:r>
              <a:rPr lang="en-US" altLang="zh-CN" sz="2400" dirty="0"/>
              <a:t> (N-1)/2=20</a:t>
            </a:r>
            <a:r>
              <a:rPr lang="zh-CN" altLang="en-US" sz="2400" dirty="0"/>
              <a:t>，使该滤波器为因果系统</a:t>
            </a:r>
            <a:endParaRPr lang="zh-CN" altLang="en-US" sz="2400" dirty="0"/>
          </a:p>
          <a:p>
            <a:pPr>
              <a:lnSpc>
                <a:spcPct val="150000"/>
              </a:lnSpc>
              <a:buNone/>
            </a:pPr>
            <a:endParaRPr lang="en-US" altLang="zh-CN" sz="2400" dirty="0"/>
          </a:p>
          <a:p>
            <a:pPr>
              <a:lnSpc>
                <a:spcPct val="150000"/>
              </a:lnSpc>
              <a:buNone/>
            </a:pPr>
            <a:endParaRPr lang="zh-CN" altLang="en-US" sz="2400" dirty="0"/>
          </a:p>
          <a:p>
            <a:pPr>
              <a:lnSpc>
                <a:spcPct val="150000"/>
              </a:lnSpc>
              <a:buNone/>
            </a:pPr>
            <a:endParaRPr lang="en-US" altLang="zh-CN" sz="2400" b="1" dirty="0"/>
          </a:p>
          <a:p>
            <a:pPr>
              <a:lnSpc>
                <a:spcPct val="150000"/>
              </a:lnSpc>
              <a:buNone/>
            </a:pPr>
            <a:endParaRPr lang="zh-CN" altLang="en-US" sz="2400" dirty="0"/>
          </a:p>
          <a:p>
            <a:pPr>
              <a:buNone/>
            </a:pPr>
            <a:endParaRPr lang="zh-CN" altLang="en-US" dirty="0"/>
          </a:p>
        </p:txBody>
      </p:sp>
      <p:sp>
        <p:nvSpPr>
          <p:cNvPr id="59400"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9394" name="Object 1"/>
          <p:cNvGraphicFramePr/>
          <p:nvPr/>
        </p:nvGraphicFramePr>
        <p:xfrm>
          <a:off x="3143250" y="142875"/>
          <a:ext cx="1949450" cy="428625"/>
        </p:xfrm>
        <a:graphic>
          <a:graphicData uri="http://schemas.openxmlformats.org/presentationml/2006/ole">
            <mc:AlternateContent xmlns:mc="http://schemas.openxmlformats.org/markup-compatibility/2006">
              <mc:Choice xmlns:v="urn:schemas-microsoft-com:vml" Requires="v">
                <p:oleObj spid="_x0000_s3162" name="" r:id="rId1" imgW="862965" imgH="190500" progId="Equation.DSMT4">
                  <p:embed/>
                </p:oleObj>
              </mc:Choice>
              <mc:Fallback>
                <p:oleObj name="" r:id="rId1" imgW="862965" imgH="190500" progId="Equation.DSMT4">
                  <p:embed/>
                  <p:pic>
                    <p:nvPicPr>
                      <p:cNvPr id="0" name="图片 3161"/>
                      <p:cNvPicPr/>
                      <p:nvPr/>
                    </p:nvPicPr>
                    <p:blipFill>
                      <a:blip r:embed="rId2"/>
                      <a:stretch>
                        <a:fillRect/>
                      </a:stretch>
                    </p:blipFill>
                    <p:spPr>
                      <a:xfrm>
                        <a:off x="3143250" y="142875"/>
                        <a:ext cx="1949450" cy="428625"/>
                      </a:xfrm>
                      <a:prstGeom prst="rect">
                        <a:avLst/>
                      </a:prstGeom>
                      <a:noFill/>
                      <a:ln w="38100">
                        <a:noFill/>
                        <a:miter/>
                      </a:ln>
                    </p:spPr>
                  </p:pic>
                </p:oleObj>
              </mc:Fallback>
            </mc:AlternateContent>
          </a:graphicData>
        </a:graphic>
      </p:graphicFrame>
      <p:sp>
        <p:nvSpPr>
          <p:cNvPr id="59401"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9402" name="Rectangle 6"/>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9395" name="Object 5"/>
          <p:cNvGraphicFramePr/>
          <p:nvPr/>
        </p:nvGraphicFramePr>
        <p:xfrm>
          <a:off x="1928813" y="1428750"/>
          <a:ext cx="785812" cy="357188"/>
        </p:xfrm>
        <a:graphic>
          <a:graphicData uri="http://schemas.openxmlformats.org/presentationml/2006/ole">
            <mc:AlternateContent xmlns:mc="http://schemas.openxmlformats.org/markup-compatibility/2006">
              <mc:Choice xmlns:v="urn:schemas-microsoft-com:vml" Requires="v">
                <p:oleObj spid="_x0000_s3163" name="" r:id="rId3" imgW="419100" imgH="190500" progId="Equation.DSMT4">
                  <p:embed/>
                </p:oleObj>
              </mc:Choice>
              <mc:Fallback>
                <p:oleObj name="" r:id="rId3" imgW="419100" imgH="190500" progId="Equation.DSMT4">
                  <p:embed/>
                  <p:pic>
                    <p:nvPicPr>
                      <p:cNvPr id="0" name="图片 3162"/>
                      <p:cNvPicPr/>
                      <p:nvPr/>
                    </p:nvPicPr>
                    <p:blipFill>
                      <a:blip r:embed="rId4"/>
                      <a:stretch>
                        <a:fillRect/>
                      </a:stretch>
                    </p:blipFill>
                    <p:spPr>
                      <a:xfrm>
                        <a:off x="1928813" y="1428750"/>
                        <a:ext cx="785812" cy="357188"/>
                      </a:xfrm>
                      <a:prstGeom prst="rect">
                        <a:avLst/>
                      </a:prstGeom>
                      <a:noFill/>
                      <a:ln w="38100">
                        <a:noFill/>
                        <a:miter/>
                      </a:ln>
                    </p:spPr>
                  </p:pic>
                </p:oleObj>
              </mc:Fallback>
            </mc:AlternateContent>
          </a:graphicData>
        </a:graphic>
      </p:graphicFrame>
      <p:sp>
        <p:nvSpPr>
          <p:cNvPr id="59403"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9396" name="Object 7"/>
          <p:cNvGraphicFramePr/>
          <p:nvPr/>
        </p:nvGraphicFramePr>
        <p:xfrm>
          <a:off x="2143125" y="1928813"/>
          <a:ext cx="2952750" cy="500062"/>
        </p:xfrm>
        <a:graphic>
          <a:graphicData uri="http://schemas.openxmlformats.org/presentationml/2006/ole">
            <mc:AlternateContent xmlns:mc="http://schemas.openxmlformats.org/markup-compatibility/2006">
              <mc:Choice xmlns:v="urn:schemas-microsoft-com:vml" Requires="v">
                <p:oleObj spid="_x0000_s3164" name="" r:id="rId5" imgW="1180465" imgH="203200" progId="Equation.DSMT4">
                  <p:embed/>
                </p:oleObj>
              </mc:Choice>
              <mc:Fallback>
                <p:oleObj name="" r:id="rId5" imgW="1180465" imgH="203200" progId="Equation.DSMT4">
                  <p:embed/>
                  <p:pic>
                    <p:nvPicPr>
                      <p:cNvPr id="0" name="图片 3163"/>
                      <p:cNvPicPr/>
                      <p:nvPr/>
                    </p:nvPicPr>
                    <p:blipFill>
                      <a:blip r:embed="rId6"/>
                      <a:stretch>
                        <a:fillRect/>
                      </a:stretch>
                    </p:blipFill>
                    <p:spPr>
                      <a:xfrm>
                        <a:off x="2143125" y="1928813"/>
                        <a:ext cx="2952750" cy="500062"/>
                      </a:xfrm>
                      <a:prstGeom prst="rect">
                        <a:avLst/>
                      </a:prstGeom>
                      <a:noFill/>
                      <a:ln w="38100">
                        <a:noFill/>
                        <a:miter/>
                      </a:ln>
                    </p:spPr>
                  </p:pic>
                </p:oleObj>
              </mc:Fallback>
            </mc:AlternateContent>
          </a:graphicData>
        </a:graphic>
      </p:graphicFrame>
      <p:sp>
        <p:nvSpPr>
          <p:cNvPr id="59404" name="Rectangle 1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9397" name="Object 12"/>
          <p:cNvGraphicFramePr/>
          <p:nvPr/>
        </p:nvGraphicFramePr>
        <p:xfrm>
          <a:off x="1928813" y="2643188"/>
          <a:ext cx="3232150" cy="642937"/>
        </p:xfrm>
        <a:graphic>
          <a:graphicData uri="http://schemas.openxmlformats.org/presentationml/2006/ole">
            <mc:AlternateContent xmlns:mc="http://schemas.openxmlformats.org/markup-compatibility/2006">
              <mc:Choice xmlns:v="urn:schemas-microsoft-com:vml" Requires="v">
                <p:oleObj spid="_x0000_s3165" name="" r:id="rId7" imgW="1764665" imgH="355600" progId="Equation.DSMT4">
                  <p:embed/>
                </p:oleObj>
              </mc:Choice>
              <mc:Fallback>
                <p:oleObj name="" r:id="rId7" imgW="1764665" imgH="355600" progId="Equation.DSMT4">
                  <p:embed/>
                  <p:pic>
                    <p:nvPicPr>
                      <p:cNvPr id="0" name="图片 3164"/>
                      <p:cNvPicPr/>
                      <p:nvPr/>
                    </p:nvPicPr>
                    <p:blipFill>
                      <a:blip r:embed="rId8"/>
                      <a:stretch>
                        <a:fillRect/>
                      </a:stretch>
                    </p:blipFill>
                    <p:spPr>
                      <a:xfrm>
                        <a:off x="1928813" y="2643188"/>
                        <a:ext cx="3232150" cy="642937"/>
                      </a:xfrm>
                      <a:prstGeom prst="rect">
                        <a:avLst/>
                      </a:prstGeom>
                      <a:noFill/>
                      <a:ln w="38100">
                        <a:noFill/>
                        <a:miter/>
                      </a:ln>
                    </p:spPr>
                  </p:pic>
                </p:oleObj>
              </mc:Fallback>
            </mc:AlternateContent>
          </a:graphicData>
        </a:graphic>
      </p:graphicFrame>
      <p:sp>
        <p:nvSpPr>
          <p:cNvPr id="59405" name="Rectangle 1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59398" name="Object 14"/>
          <p:cNvGraphicFramePr/>
          <p:nvPr/>
        </p:nvGraphicFramePr>
        <p:xfrm>
          <a:off x="1701165" y="3786505"/>
          <a:ext cx="5831840" cy="569595"/>
        </p:xfrm>
        <a:graphic>
          <a:graphicData uri="http://schemas.openxmlformats.org/presentationml/2006/ole">
            <mc:AlternateContent xmlns:mc="http://schemas.openxmlformats.org/markup-compatibility/2006">
              <mc:Choice xmlns:v="urn:schemas-microsoft-com:vml" Requires="v">
                <p:oleObj spid="_x0000_s3166" name="" r:id="rId9" imgW="3276600" imgH="368300" progId="Equation.DSMT4">
                  <p:embed/>
                </p:oleObj>
              </mc:Choice>
              <mc:Fallback>
                <p:oleObj name="" r:id="rId9" imgW="3276600" imgH="368300" progId="Equation.DSMT4">
                  <p:embed/>
                  <p:pic>
                    <p:nvPicPr>
                      <p:cNvPr id="0" name="图片 3165"/>
                      <p:cNvPicPr/>
                      <p:nvPr/>
                    </p:nvPicPr>
                    <p:blipFill>
                      <a:blip r:embed="rId10"/>
                      <a:stretch>
                        <a:fillRect/>
                      </a:stretch>
                    </p:blipFill>
                    <p:spPr>
                      <a:xfrm>
                        <a:off x="1701165" y="3786505"/>
                        <a:ext cx="5831840" cy="569595"/>
                      </a:xfrm>
                      <a:prstGeom prst="rect">
                        <a:avLst/>
                      </a:prstGeom>
                      <a:noFill/>
                      <a:ln w="38100">
                        <a:noFill/>
                        <a:miter/>
                      </a:ln>
                    </p:spPr>
                  </p:pic>
                </p:oleObj>
              </mc:Fallback>
            </mc:AlternateContent>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9"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0418" name="Object 1"/>
          <p:cNvGraphicFramePr/>
          <p:nvPr/>
        </p:nvGraphicFramePr>
        <p:xfrm>
          <a:off x="928688" y="0"/>
          <a:ext cx="7286625" cy="5487988"/>
        </p:xfrm>
        <a:graphic>
          <a:graphicData uri="http://schemas.openxmlformats.org/presentationml/2006/ole">
            <mc:AlternateContent xmlns:mc="http://schemas.openxmlformats.org/markup-compatibility/2006">
              <mc:Choice xmlns:v="urn:schemas-microsoft-com:vml" Requires="v">
                <p:oleObj spid="_x0000_s3167" name="" r:id="rId1" imgW="9060180" imgH="6806565" progId="Visio.Drawing.15">
                  <p:embed/>
                </p:oleObj>
              </mc:Choice>
              <mc:Fallback>
                <p:oleObj name="" r:id="rId1" imgW="9060180" imgH="6806565" progId="Visio.Drawing.15">
                  <p:embed/>
                  <p:pic>
                    <p:nvPicPr>
                      <p:cNvPr id="0" name="图片 3166"/>
                      <p:cNvPicPr/>
                      <p:nvPr/>
                    </p:nvPicPr>
                    <p:blipFill>
                      <a:blip r:embed="rId2"/>
                      <a:stretch>
                        <a:fillRect/>
                      </a:stretch>
                    </p:blipFill>
                    <p:spPr>
                      <a:xfrm>
                        <a:off x="928688" y="0"/>
                        <a:ext cx="7286625" cy="5487988"/>
                      </a:xfrm>
                      <a:prstGeom prst="rect">
                        <a:avLst/>
                      </a:prstGeom>
                      <a:noFill/>
                      <a:ln w="38100">
                        <a:noFill/>
                        <a:miter/>
                      </a:ln>
                    </p:spPr>
                  </p:pic>
                </p:oleObj>
              </mc:Fallback>
            </mc:AlternateContent>
          </a:graphicData>
        </a:graphic>
      </p:graphicFrame>
      <p:sp>
        <p:nvSpPr>
          <p:cNvPr id="6" name="TextBox 5"/>
          <p:cNvSpPr txBox="1"/>
          <p:nvPr/>
        </p:nvSpPr>
        <p:spPr>
          <a:xfrm>
            <a:off x="3000375" y="5786438"/>
            <a:ext cx="4429125" cy="400050"/>
          </a:xfrm>
          <a:prstGeom prst="rect">
            <a:avLst/>
          </a:prstGeom>
          <a:noFill/>
        </p:spPr>
        <p:txBody>
          <a:bodyPr>
            <a:spAutoFit/>
          </a:bodyPr>
          <a:lstStyle/>
          <a:p>
            <a:pPr marR="0" defTabSz="914400">
              <a:buClrTx/>
              <a:buSzTx/>
              <a:buFontTx/>
              <a:buNone/>
              <a:defRPr/>
            </a:pPr>
            <a:r>
              <a:rPr kumimoji="0" lang="zh-CN" altLang="en-US" sz="2000" kern="1200" cap="none" spc="0" normalizeH="0" baseline="0" noProof="0" dirty="0">
                <a:latin typeface="+mn-ea"/>
                <a:ea typeface="+mn-ea"/>
                <a:cs typeface="+mn-cs"/>
              </a:rPr>
              <a:t>例</a:t>
            </a:r>
            <a:r>
              <a:rPr kumimoji="0" lang="en-US" altLang="zh-CN" sz="2000" kern="1200" cap="none" spc="0" normalizeH="0" baseline="0" noProof="0" dirty="0">
                <a:latin typeface="+mn-ea"/>
                <a:ea typeface="+mn-ea"/>
                <a:cs typeface="+mn-cs"/>
              </a:rPr>
              <a:t>8-2 </a:t>
            </a:r>
            <a:r>
              <a:rPr kumimoji="0" lang="zh-CN" altLang="en-US" sz="2000" kern="1200" cap="none" spc="0" normalizeH="0" baseline="0" noProof="0" dirty="0">
                <a:latin typeface="+mn-ea"/>
                <a:ea typeface="+mn-ea"/>
                <a:cs typeface="+mn-cs"/>
              </a:rPr>
              <a:t>高通滤波器的幅频响应曲线</a:t>
            </a:r>
            <a:endParaRPr kumimoji="0" lang="zh-CN" altLang="en-US" sz="2000" kern="1200" cap="none" spc="0" normalizeH="0" baseline="0" noProof="0" dirty="0">
              <a:latin typeface="+mn-ea"/>
              <a:ea typeface="+mn-ea"/>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Rectangle 2"/>
          <p:cNvSpPr>
            <a:spLocks noGrp="1"/>
          </p:cNvSpPr>
          <p:nvPr>
            <p:ph type="title"/>
          </p:nvPr>
        </p:nvSpPr>
        <p:spPr>
          <a:xfrm>
            <a:off x="285750" y="0"/>
            <a:ext cx="7772400" cy="533400"/>
          </a:xfrm>
        </p:spPr>
        <p:txBody>
          <a:bodyPr vert="horz" wrap="square" lIns="91440" tIns="45720" rIns="91440" bIns="45720" anchor="ctr" anchorCtr="0"/>
          <a:p>
            <a:pPr algn="l"/>
            <a:br>
              <a:rPr lang="en-US" altLang="zh-CN" sz="2800" b="1" dirty="0">
                <a:solidFill>
                  <a:srgbClr val="FF0000"/>
                </a:solidFill>
                <a:latin typeface="Tahoma" panose="020B0604030504040204" pitchFamily="34" charset="0"/>
              </a:rPr>
            </a:br>
            <a:r>
              <a:rPr lang="zh-CN" altLang="en-US" sz="2800" b="1" dirty="0">
                <a:solidFill>
                  <a:srgbClr val="FF0000"/>
                </a:solidFill>
                <a:latin typeface="Tahoma" panose="020B0604030504040204" pitchFamily="34" charset="0"/>
              </a:rPr>
              <a:t>相位失真</a:t>
            </a:r>
            <a:br>
              <a:rPr lang="zh-CN" altLang="en-US" sz="2800" b="1" dirty="0">
                <a:solidFill>
                  <a:srgbClr val="FF0000"/>
                </a:solidFill>
                <a:latin typeface="Tahoma" panose="020B0604030504040204" pitchFamily="34" charset="0"/>
              </a:rPr>
            </a:br>
            <a:endParaRPr lang="en-US" altLang="zh-CN" sz="2800" b="1" dirty="0">
              <a:solidFill>
                <a:srgbClr val="FF0000"/>
              </a:solidFill>
              <a:latin typeface="Tahoma" panose="020B0604030504040204" pitchFamily="34" charset="0"/>
            </a:endParaRPr>
          </a:p>
        </p:txBody>
      </p:sp>
      <p:sp>
        <p:nvSpPr>
          <p:cNvPr id="95235" name="Rectangle 3"/>
          <p:cNvSpPr>
            <a:spLocks noGrp="1"/>
          </p:cNvSpPr>
          <p:nvPr>
            <p:ph idx="1"/>
          </p:nvPr>
        </p:nvSpPr>
        <p:spPr>
          <a:xfrm>
            <a:off x="285750" y="571500"/>
            <a:ext cx="9145588" cy="5105400"/>
          </a:xfrm>
        </p:spPr>
        <p:txBody>
          <a:bodyPr vert="horz" wrap="square" lIns="91440" tIns="45720" rIns="91440" bIns="45720" anchor="t" anchorCtr="0"/>
          <a:p>
            <a:pPr>
              <a:buNone/>
            </a:pPr>
            <a:r>
              <a:rPr lang="en-US" altLang="zh-CN" sz="2800" b="1" dirty="0">
                <a:latin typeface="Tahoma" panose="020B0604030504040204" pitchFamily="34" charset="0"/>
              </a:rPr>
              <a:t>     </a:t>
            </a:r>
            <a:r>
              <a:rPr lang="zh-CN" altLang="en-US" sz="2400" dirty="0">
                <a:latin typeface="Tahoma" panose="020B0604030504040204" pitchFamily="34" charset="0"/>
              </a:rPr>
              <a:t>正弦信号通过线性滤波器时，它的幅度和相位都要改变。</a:t>
            </a:r>
            <a:endParaRPr lang="zh-CN" altLang="en-US" sz="2400" dirty="0">
              <a:latin typeface="Tahoma" panose="020B0604030504040204" pitchFamily="34" charset="0"/>
            </a:endParaRPr>
          </a:p>
          <a:p>
            <a:pPr>
              <a:buNone/>
            </a:pPr>
            <a:r>
              <a:rPr lang="zh-CN" altLang="en-US" sz="2400" dirty="0">
                <a:latin typeface="Tahoma" panose="020B0604030504040204" pitchFamily="34" charset="0"/>
              </a:rPr>
              <a:t>      若滤波器在 </a:t>
            </a:r>
            <a:r>
              <a:rPr lang="en-US" altLang="zh-CN" sz="2400" dirty="0">
                <a:latin typeface="Tahoma" panose="020B0604030504040204" pitchFamily="34" charset="0"/>
                <a:cs typeface="Tahoma" panose="020B0604030504040204" pitchFamily="34" charset="0"/>
              </a:rPr>
              <a:t>Ω= Ω</a:t>
            </a:r>
            <a:r>
              <a:rPr lang="en-US" altLang="zh-CN" sz="2400" baseline="-25000" dirty="0">
                <a:latin typeface="Tahoma" panose="020B0604030504040204" pitchFamily="34" charset="0"/>
                <a:cs typeface="Tahoma" panose="020B0604030504040204" pitchFamily="34" charset="0"/>
              </a:rPr>
              <a:t>0</a:t>
            </a:r>
            <a:r>
              <a:rPr lang="en-US" altLang="zh-CN" sz="2400" dirty="0">
                <a:latin typeface="Tahoma" panose="020B0604030504040204" pitchFamily="34" charset="0"/>
                <a:cs typeface="Tahoma" panose="020B0604030504040204" pitchFamily="34" charset="0"/>
              </a:rPr>
              <a:t> </a:t>
            </a:r>
            <a:r>
              <a:rPr lang="zh-CN" altLang="en-US" sz="2400" dirty="0">
                <a:latin typeface="Tahoma" panose="020B0604030504040204" pitchFamily="34" charset="0"/>
              </a:rPr>
              <a:t>时的增益为</a:t>
            </a:r>
            <a:r>
              <a:rPr lang="en-US" altLang="zh-CN" sz="2400" dirty="0">
                <a:latin typeface="Tahoma" panose="020B0604030504040204" pitchFamily="34" charset="0"/>
              </a:rPr>
              <a:t>|H(e</a:t>
            </a:r>
            <a:r>
              <a:rPr lang="en-US" altLang="zh-CN" sz="2400" baseline="30000" dirty="0">
                <a:latin typeface="Tahoma" panose="020B0604030504040204" pitchFamily="34" charset="0"/>
              </a:rPr>
              <a:t>j</a:t>
            </a:r>
            <a:r>
              <a:rPr lang="en-US" altLang="zh-CN" sz="2400" baseline="30000" dirty="0">
                <a:latin typeface="Tahoma" panose="020B0604030504040204" pitchFamily="34" charset="0"/>
                <a:cs typeface="Tahoma" panose="020B0604030504040204" pitchFamily="34" charset="0"/>
              </a:rPr>
              <a:t>Ω0</a:t>
            </a:r>
            <a:r>
              <a:rPr lang="en-US" altLang="zh-CN" sz="2400" dirty="0">
                <a:latin typeface="Tahoma" panose="020B0604030504040204" pitchFamily="34" charset="0"/>
              </a:rPr>
              <a:t>)|</a:t>
            </a:r>
            <a:r>
              <a:rPr lang="zh-CN" altLang="en-US" sz="2400" dirty="0">
                <a:latin typeface="Tahoma" panose="020B0604030504040204" pitchFamily="34" charset="0"/>
              </a:rPr>
              <a:t>，相位差为 </a:t>
            </a:r>
            <a:r>
              <a:rPr lang="en-US" altLang="zh-CN" sz="2400" dirty="0">
                <a:latin typeface="Tahoma" panose="020B0604030504040204" pitchFamily="34" charset="0"/>
                <a:cs typeface="Tahoma" panose="020B0604030504040204" pitchFamily="34" charset="0"/>
              </a:rPr>
              <a:t>Θ</a:t>
            </a:r>
            <a:r>
              <a:rPr lang="en-US" altLang="zh-CN" sz="2400" dirty="0">
                <a:latin typeface="Tahoma" panose="020B0604030504040204" pitchFamily="34" charset="0"/>
              </a:rPr>
              <a:t>(</a:t>
            </a:r>
            <a:r>
              <a:rPr lang="en-US" altLang="zh-CN" sz="2400" dirty="0">
                <a:latin typeface="Tahoma" panose="020B0604030504040204" pitchFamily="34" charset="0"/>
                <a:cs typeface="Tahoma" panose="020B0604030504040204" pitchFamily="34" charset="0"/>
              </a:rPr>
              <a:t>Ω</a:t>
            </a:r>
            <a:r>
              <a:rPr lang="en-US" altLang="zh-CN" sz="2400" baseline="-25000" dirty="0">
                <a:latin typeface="Tahoma" panose="020B0604030504040204" pitchFamily="34" charset="0"/>
                <a:cs typeface="Tahoma" panose="020B0604030504040204" pitchFamily="34" charset="0"/>
              </a:rPr>
              <a:t>0</a:t>
            </a:r>
            <a:r>
              <a:rPr lang="en-US" altLang="zh-CN" sz="2400" dirty="0">
                <a:latin typeface="Tahoma" panose="020B0604030504040204" pitchFamily="34" charset="0"/>
              </a:rPr>
              <a:t>)</a:t>
            </a:r>
            <a:r>
              <a:rPr lang="zh-CN" altLang="en-US" sz="2400" dirty="0">
                <a:latin typeface="Tahoma" panose="020B0604030504040204" pitchFamily="34" charset="0"/>
              </a:rPr>
              <a:t>，</a:t>
            </a:r>
            <a:endParaRPr lang="en-US" altLang="zh-CN" sz="2400" dirty="0">
              <a:latin typeface="Tahoma" panose="020B0604030504040204" pitchFamily="34" charset="0"/>
            </a:endParaRPr>
          </a:p>
          <a:p>
            <a:pPr>
              <a:buNone/>
            </a:pPr>
            <a:r>
              <a:rPr lang="zh-CN" altLang="en-US" sz="2400" dirty="0">
                <a:latin typeface="Tahoma" panose="020B0604030504040204" pitchFamily="34" charset="0"/>
              </a:rPr>
              <a:t>则输入为 </a:t>
            </a:r>
            <a:r>
              <a:rPr lang="en-US" altLang="zh-CN" sz="2400" dirty="0">
                <a:latin typeface="Tahoma" panose="020B0604030504040204" pitchFamily="34" charset="0"/>
              </a:rPr>
              <a:t>Acos(n</a:t>
            </a:r>
            <a:r>
              <a:rPr lang="en-US" altLang="zh-CN" sz="2400" dirty="0">
                <a:latin typeface="Tahoma" panose="020B0604030504040204" pitchFamily="34" charset="0"/>
                <a:cs typeface="Tahoma" panose="020B0604030504040204" pitchFamily="34" charset="0"/>
              </a:rPr>
              <a:t>Ω</a:t>
            </a:r>
            <a:r>
              <a:rPr lang="en-US" altLang="zh-CN" sz="2400" baseline="-25000" dirty="0">
                <a:latin typeface="Tahoma" panose="020B0604030504040204" pitchFamily="34" charset="0"/>
                <a:cs typeface="Tahoma" panose="020B0604030504040204" pitchFamily="34" charset="0"/>
              </a:rPr>
              <a:t>0</a:t>
            </a:r>
            <a:r>
              <a:rPr lang="en-US" altLang="zh-CN" sz="2400" dirty="0">
                <a:latin typeface="Tahoma" panose="020B0604030504040204" pitchFamily="34" charset="0"/>
              </a:rPr>
              <a:t>) </a:t>
            </a:r>
            <a:r>
              <a:rPr lang="zh-CN" altLang="en-US" sz="2400" dirty="0">
                <a:latin typeface="Tahoma" panose="020B0604030504040204" pitchFamily="34" charset="0"/>
              </a:rPr>
              <a:t>的信号，输出为</a:t>
            </a:r>
            <a:endParaRPr lang="zh-CN" altLang="en-US" sz="2400" dirty="0">
              <a:latin typeface="Tahoma" panose="020B0604030504040204" pitchFamily="34" charset="0"/>
            </a:endParaRPr>
          </a:p>
          <a:p>
            <a:pPr>
              <a:buNone/>
            </a:pPr>
            <a:r>
              <a:rPr lang="zh-CN" altLang="en-US" sz="2400" dirty="0">
                <a:latin typeface="Tahoma" panose="020B0604030504040204" pitchFamily="34" charset="0"/>
              </a:rPr>
              <a:t>                </a:t>
            </a:r>
            <a:r>
              <a:rPr lang="en-US" altLang="zh-CN" sz="2400" dirty="0">
                <a:latin typeface="Tahoma" panose="020B0604030504040204" pitchFamily="34" charset="0"/>
              </a:rPr>
              <a:t>A|H(e</a:t>
            </a:r>
            <a:r>
              <a:rPr lang="en-US" altLang="zh-CN" sz="2400" baseline="30000" dirty="0">
                <a:latin typeface="Tahoma" panose="020B0604030504040204" pitchFamily="34" charset="0"/>
              </a:rPr>
              <a:t>j</a:t>
            </a:r>
            <a:r>
              <a:rPr lang="en-US" altLang="zh-CN" sz="2400" baseline="30000" dirty="0">
                <a:latin typeface="Tahoma" panose="020B0604030504040204" pitchFamily="34" charset="0"/>
                <a:cs typeface="Tahoma" panose="020B0604030504040204" pitchFamily="34" charset="0"/>
              </a:rPr>
              <a:t>Ω0</a:t>
            </a:r>
            <a:r>
              <a:rPr lang="en-US" altLang="zh-CN" sz="2400" dirty="0">
                <a:latin typeface="Tahoma" panose="020B0604030504040204" pitchFamily="34" charset="0"/>
              </a:rPr>
              <a:t>)|cos(n</a:t>
            </a:r>
            <a:r>
              <a:rPr lang="en-US" altLang="zh-CN" sz="2400" dirty="0">
                <a:latin typeface="Tahoma" panose="020B0604030504040204" pitchFamily="34" charset="0"/>
                <a:cs typeface="Tahoma" panose="020B0604030504040204" pitchFamily="34" charset="0"/>
              </a:rPr>
              <a:t>Ω</a:t>
            </a:r>
            <a:r>
              <a:rPr lang="en-US" altLang="zh-CN" sz="2400" baseline="-25000" dirty="0">
                <a:latin typeface="Tahoma" panose="020B0604030504040204" pitchFamily="34" charset="0"/>
                <a:cs typeface="Tahoma" panose="020B0604030504040204" pitchFamily="34" charset="0"/>
              </a:rPr>
              <a:t>0</a:t>
            </a:r>
            <a:r>
              <a:rPr lang="en-US" altLang="zh-CN" sz="2400" dirty="0">
                <a:latin typeface="Tahoma" panose="020B0604030504040204" pitchFamily="34" charset="0"/>
                <a:cs typeface="Tahoma" panose="020B0604030504040204" pitchFamily="34" charset="0"/>
              </a:rPr>
              <a:t>+Θ</a:t>
            </a:r>
            <a:r>
              <a:rPr lang="en-US" altLang="zh-CN" sz="2400" dirty="0">
                <a:latin typeface="Tahoma" panose="020B0604030504040204" pitchFamily="34" charset="0"/>
              </a:rPr>
              <a:t>(</a:t>
            </a:r>
            <a:r>
              <a:rPr lang="en-US" altLang="zh-CN" sz="2400" dirty="0">
                <a:latin typeface="Tahoma" panose="020B0604030504040204" pitchFamily="34" charset="0"/>
                <a:cs typeface="Tahoma" panose="020B0604030504040204" pitchFamily="34" charset="0"/>
              </a:rPr>
              <a:t>Ω</a:t>
            </a:r>
            <a:r>
              <a:rPr lang="en-US" altLang="zh-CN" sz="2400" baseline="-25000" dirty="0">
                <a:latin typeface="Tahoma" panose="020B0604030504040204" pitchFamily="34" charset="0"/>
                <a:cs typeface="Tahoma" panose="020B0604030504040204" pitchFamily="34" charset="0"/>
              </a:rPr>
              <a:t>0</a:t>
            </a:r>
            <a:r>
              <a:rPr lang="en-US" altLang="zh-CN" sz="2400" dirty="0">
                <a:latin typeface="Tahoma" panose="020B0604030504040204" pitchFamily="34" charset="0"/>
              </a:rPr>
              <a:t>))</a:t>
            </a:r>
            <a:endParaRPr lang="zh-CN" altLang="en-US" sz="2400" dirty="0">
              <a:latin typeface="Tahoma" panose="020B0604030504040204" pitchFamily="34" charset="0"/>
            </a:endParaRPr>
          </a:p>
          <a:p>
            <a:pPr>
              <a:buNone/>
            </a:pPr>
            <a:r>
              <a:rPr lang="zh-CN" altLang="en-US" sz="2400" b="1" dirty="0">
                <a:latin typeface="Tahoma" panose="020B0604030504040204" pitchFamily="34" charset="0"/>
              </a:rPr>
              <a:t>       下</a:t>
            </a:r>
            <a:r>
              <a:rPr lang="zh-CN" altLang="en-US" sz="2400" dirty="0">
                <a:latin typeface="Tahoma" panose="020B0604030504040204" pitchFamily="34" charset="0"/>
              </a:rPr>
              <a:t>图给出了输入和输出信号的图形，输出比输入滞后三个采</a:t>
            </a:r>
            <a:endParaRPr lang="en-US" altLang="zh-CN" sz="2400" dirty="0">
              <a:latin typeface="Tahoma" panose="020B0604030504040204" pitchFamily="34" charset="0"/>
            </a:endParaRPr>
          </a:p>
          <a:p>
            <a:pPr>
              <a:buNone/>
            </a:pPr>
            <a:r>
              <a:rPr lang="zh-CN" altLang="en-US" sz="2400" dirty="0">
                <a:latin typeface="Tahoma" panose="020B0604030504040204" pitchFamily="34" charset="0"/>
              </a:rPr>
              <a:t>样点，此量可通过设</a:t>
            </a:r>
            <a:endParaRPr lang="zh-CN" altLang="en-US" sz="2400" dirty="0">
              <a:latin typeface="Tahoma" panose="020B0604030504040204" pitchFamily="34" charset="0"/>
            </a:endParaRPr>
          </a:p>
          <a:p>
            <a:pPr>
              <a:buNone/>
            </a:pPr>
            <a:r>
              <a:rPr lang="zh-CN" altLang="en-US" sz="2400" b="1" dirty="0">
                <a:latin typeface="Tahoma" panose="020B0604030504040204" pitchFamily="34" charset="0"/>
              </a:rPr>
              <a:t>                         </a:t>
            </a:r>
            <a:r>
              <a:rPr lang="en-US" altLang="zh-CN" sz="2400" dirty="0">
                <a:latin typeface="Tahoma" panose="020B0604030504040204" pitchFamily="34" charset="0"/>
              </a:rPr>
              <a:t>n</a:t>
            </a:r>
            <a:r>
              <a:rPr lang="en-US" altLang="zh-CN" sz="2400" dirty="0">
                <a:latin typeface="Tahoma" panose="020B0604030504040204" pitchFamily="34" charset="0"/>
                <a:cs typeface="Tahoma" panose="020B0604030504040204" pitchFamily="34" charset="0"/>
              </a:rPr>
              <a:t>Ω</a:t>
            </a:r>
            <a:r>
              <a:rPr lang="en-US" altLang="zh-CN" sz="2400" baseline="-25000" dirty="0">
                <a:latin typeface="Tahoma" panose="020B0604030504040204" pitchFamily="34" charset="0"/>
                <a:cs typeface="Tahoma" panose="020B0604030504040204" pitchFamily="34" charset="0"/>
              </a:rPr>
              <a:t>0</a:t>
            </a:r>
            <a:r>
              <a:rPr lang="en-US" altLang="zh-CN" sz="2400" dirty="0">
                <a:latin typeface="Tahoma" panose="020B0604030504040204" pitchFamily="34" charset="0"/>
                <a:cs typeface="Tahoma" panose="020B0604030504040204" pitchFamily="34" charset="0"/>
              </a:rPr>
              <a:t>+Θ</a:t>
            </a:r>
            <a:r>
              <a:rPr lang="en-US" altLang="zh-CN" sz="2400" dirty="0">
                <a:latin typeface="Tahoma" panose="020B0604030504040204" pitchFamily="34" charset="0"/>
              </a:rPr>
              <a:t>(</a:t>
            </a:r>
            <a:r>
              <a:rPr lang="en-US" altLang="zh-CN" sz="2400" dirty="0">
                <a:latin typeface="Tahoma" panose="020B0604030504040204" pitchFamily="34" charset="0"/>
                <a:cs typeface="Tahoma" panose="020B0604030504040204" pitchFamily="34" charset="0"/>
              </a:rPr>
              <a:t>Ω</a:t>
            </a:r>
            <a:r>
              <a:rPr lang="en-US" altLang="zh-CN" sz="2400" baseline="-25000" dirty="0">
                <a:latin typeface="Tahoma" panose="020B0604030504040204" pitchFamily="34" charset="0"/>
                <a:cs typeface="Tahoma" panose="020B0604030504040204" pitchFamily="34" charset="0"/>
              </a:rPr>
              <a:t>0</a:t>
            </a:r>
            <a:r>
              <a:rPr lang="en-US" altLang="zh-CN" sz="2400" dirty="0">
                <a:latin typeface="Tahoma" panose="020B0604030504040204" pitchFamily="34" charset="0"/>
              </a:rPr>
              <a:t>)</a:t>
            </a:r>
            <a:r>
              <a:rPr lang="en-US" altLang="zh-CN" sz="2400" dirty="0">
                <a:latin typeface="Tahoma" panose="020B0604030504040204" pitchFamily="34" charset="0"/>
                <a:cs typeface="Tahoma" panose="020B0604030504040204" pitchFamily="34" charset="0"/>
              </a:rPr>
              <a:t>=0</a:t>
            </a:r>
            <a:endParaRPr lang="en-US" altLang="zh-CN" sz="2400" dirty="0">
              <a:latin typeface="Tahoma" panose="020B0604030504040204" pitchFamily="34" charset="0"/>
              <a:cs typeface="Tahoma" panose="020B0604030504040204" pitchFamily="34" charset="0"/>
            </a:endParaRPr>
          </a:p>
          <a:p>
            <a:pPr>
              <a:buNone/>
            </a:pPr>
            <a:r>
              <a:rPr lang="en-US" altLang="zh-CN" sz="2400" b="1" dirty="0">
                <a:latin typeface="Tahoma" panose="020B0604030504040204" pitchFamily="34" charset="0"/>
                <a:cs typeface="Tahoma" panose="020B0604030504040204" pitchFamily="34" charset="0"/>
              </a:rPr>
              <a:t>  </a:t>
            </a:r>
            <a:endParaRPr lang="en-US" altLang="zh-CN" sz="2400" b="1" dirty="0">
              <a:latin typeface="Tahoma" panose="020B0604030504040204" pitchFamily="34" charset="0"/>
              <a:ea typeface="Tahoma" panose="020B0604030504040204" pitchFamily="34" charset="0"/>
            </a:endParaRPr>
          </a:p>
        </p:txBody>
      </p:sp>
      <p:sp>
        <p:nvSpPr>
          <p:cNvPr id="95236" name="Text Box 4"/>
          <p:cNvSpPr txBox="1"/>
          <p:nvPr/>
        </p:nvSpPr>
        <p:spPr>
          <a:xfrm>
            <a:off x="2928938" y="4071938"/>
            <a:ext cx="1752600" cy="457200"/>
          </a:xfrm>
          <a:prstGeom prst="rect">
            <a:avLst/>
          </a:prstGeom>
          <a:noFill/>
          <a:ln w="38100">
            <a:noFill/>
          </a:ln>
        </p:spPr>
        <p:txBody>
          <a:bodyPr>
            <a:spAutoFit/>
          </a:bodyPr>
          <a:p>
            <a:pPr>
              <a:spcBef>
                <a:spcPct val="50000"/>
              </a:spcBef>
            </a:pPr>
            <a:r>
              <a:rPr lang="en-US" altLang="zh-CN" sz="2400" b="1" dirty="0">
                <a:latin typeface="Tahoma" panose="020B0604030504040204" pitchFamily="34" charset="0"/>
              </a:rPr>
              <a:t> </a:t>
            </a:r>
            <a:r>
              <a:rPr lang="en-US" altLang="zh-CN" sz="2400" dirty="0">
                <a:latin typeface="Tahoma" panose="020B0604030504040204" pitchFamily="34" charset="0"/>
              </a:rPr>
              <a:t>n=-</a:t>
            </a:r>
            <a:endParaRPr lang="en-US" altLang="zh-CN" sz="2400" dirty="0">
              <a:latin typeface="Tahoma" panose="020B0604030504040204" pitchFamily="34" charset="0"/>
            </a:endParaRPr>
          </a:p>
        </p:txBody>
      </p:sp>
      <p:sp>
        <p:nvSpPr>
          <p:cNvPr id="95237" name="Text Box 5"/>
          <p:cNvSpPr txBox="1"/>
          <p:nvPr/>
        </p:nvSpPr>
        <p:spPr>
          <a:xfrm>
            <a:off x="3714750" y="3857625"/>
            <a:ext cx="2133600" cy="904875"/>
          </a:xfrm>
          <a:prstGeom prst="rect">
            <a:avLst/>
          </a:prstGeom>
          <a:noFill/>
          <a:ln w="38100">
            <a:noFill/>
          </a:ln>
        </p:spPr>
        <p:txBody>
          <a:bodyPr>
            <a:spAutoFit/>
          </a:bodyPr>
          <a:p>
            <a:pPr>
              <a:spcBef>
                <a:spcPct val="20000"/>
              </a:spcBef>
            </a:pPr>
            <a:r>
              <a:rPr lang="en-US" altLang="zh-CN" sz="2400" dirty="0">
                <a:latin typeface="Tahoma" panose="020B0604030504040204" pitchFamily="34" charset="0"/>
                <a:cs typeface="Tahoma" panose="020B0604030504040204" pitchFamily="34" charset="0"/>
              </a:rPr>
              <a:t>Θ(Ω</a:t>
            </a:r>
            <a:r>
              <a:rPr lang="en-US" altLang="zh-CN" sz="2400" baseline="-25000" dirty="0">
                <a:latin typeface="Tahoma" panose="020B0604030504040204" pitchFamily="34" charset="0"/>
                <a:cs typeface="Tahoma" panose="020B0604030504040204" pitchFamily="34" charset="0"/>
              </a:rPr>
              <a:t>0</a:t>
            </a:r>
            <a:r>
              <a:rPr lang="en-US" altLang="zh-CN" sz="2400" dirty="0">
                <a:latin typeface="Tahoma" panose="020B0604030504040204" pitchFamily="34" charset="0"/>
              </a:rPr>
              <a:t>)</a:t>
            </a:r>
            <a:endParaRPr lang="en-US" altLang="zh-CN" sz="2400" dirty="0">
              <a:latin typeface="Tahoma" panose="020B0604030504040204" pitchFamily="34" charset="0"/>
            </a:endParaRPr>
          </a:p>
          <a:p>
            <a:pPr>
              <a:spcBef>
                <a:spcPct val="20000"/>
              </a:spcBef>
            </a:pPr>
            <a:r>
              <a:rPr lang="en-US" altLang="zh-CN" sz="2400" dirty="0">
                <a:latin typeface="Tahoma" panose="020B0604030504040204" pitchFamily="34" charset="0"/>
              </a:rPr>
              <a:t>  Ω</a:t>
            </a:r>
            <a:r>
              <a:rPr lang="en-US" altLang="zh-CN" sz="2400" baseline="-25000" dirty="0">
                <a:latin typeface="Tahoma" panose="020B0604030504040204" pitchFamily="34" charset="0"/>
              </a:rPr>
              <a:t>0</a:t>
            </a:r>
            <a:endParaRPr lang="en-US" altLang="zh-CN" sz="2400" baseline="-25000" dirty="0">
              <a:latin typeface="Tahoma" panose="020B0604030504040204" pitchFamily="34" charset="0"/>
            </a:endParaRPr>
          </a:p>
        </p:txBody>
      </p:sp>
      <p:sp>
        <p:nvSpPr>
          <p:cNvPr id="95238" name="Line 6"/>
          <p:cNvSpPr/>
          <p:nvPr/>
        </p:nvSpPr>
        <p:spPr>
          <a:xfrm>
            <a:off x="3786188" y="4357688"/>
            <a:ext cx="838200" cy="0"/>
          </a:xfrm>
          <a:prstGeom prst="line">
            <a:avLst/>
          </a:prstGeom>
          <a:ln w="38100" cap="flat" cmpd="sng">
            <a:solidFill>
              <a:schemeClr val="tx1"/>
            </a:solidFill>
            <a:prstDash val="solid"/>
            <a:headEnd type="none" w="med" len="med"/>
            <a:tailEnd type="none" w="med" len="med"/>
          </a:ln>
        </p:spPr>
      </p:sp>
      <p:sp>
        <p:nvSpPr>
          <p:cNvPr id="95239" name="Text Box 7"/>
          <p:cNvSpPr txBox="1"/>
          <p:nvPr/>
        </p:nvSpPr>
        <p:spPr>
          <a:xfrm>
            <a:off x="500063" y="4929188"/>
            <a:ext cx="8643937" cy="1016000"/>
          </a:xfrm>
          <a:prstGeom prst="rect">
            <a:avLst/>
          </a:prstGeom>
          <a:noFill/>
          <a:ln w="38100">
            <a:noFill/>
          </a:ln>
        </p:spPr>
        <p:txBody>
          <a:bodyPr>
            <a:spAutoFit/>
          </a:bodyPr>
          <a:p>
            <a:pPr>
              <a:spcBef>
                <a:spcPct val="50000"/>
              </a:spcBef>
              <a:buNone/>
            </a:pPr>
            <a:r>
              <a:rPr lang="en-US" altLang="zh-CN" sz="2400" dirty="0">
                <a:latin typeface="Tahoma" panose="020B0604030504040204" pitchFamily="34" charset="0"/>
              </a:rPr>
              <a:t>                    n=-3         </a:t>
            </a:r>
            <a:r>
              <a:rPr lang="zh-CN" altLang="en-US" sz="2400" dirty="0">
                <a:latin typeface="黑体" panose="02010609060101010101" pitchFamily="49" charset="-122"/>
                <a:ea typeface="黑体" panose="02010609060101010101" pitchFamily="49" charset="-122"/>
              </a:rPr>
              <a:t>即</a:t>
            </a:r>
            <a:r>
              <a:rPr lang="zh-CN" altLang="en-US" sz="2400" dirty="0">
                <a:latin typeface="Tahoma" panose="020B0604030504040204" pitchFamily="34" charset="0"/>
              </a:rPr>
              <a:t> </a:t>
            </a:r>
            <a:r>
              <a:rPr lang="en-US" altLang="zh-CN" sz="2400" dirty="0">
                <a:latin typeface="Tahoma" panose="020B0604030504040204" pitchFamily="34" charset="0"/>
              </a:rPr>
              <a:t>Θ(Ω</a:t>
            </a:r>
            <a:r>
              <a:rPr lang="en-US" altLang="zh-CN" sz="2400" baseline="-25000" dirty="0">
                <a:latin typeface="Tahoma" panose="020B0604030504040204" pitchFamily="34" charset="0"/>
              </a:rPr>
              <a:t>0</a:t>
            </a:r>
            <a:r>
              <a:rPr lang="en-US" altLang="zh-CN" sz="2400" dirty="0">
                <a:latin typeface="Tahoma" panose="020B0604030504040204" pitchFamily="34" charset="0"/>
              </a:rPr>
              <a:t>)= - </a:t>
            </a:r>
            <a:r>
              <a:rPr lang="en-US" altLang="zh-CN" sz="2400" dirty="0">
                <a:latin typeface="Times New Roman" panose="02020603050405020304" pitchFamily="18" charset="0"/>
              </a:rPr>
              <a:t>3</a:t>
            </a:r>
            <a:r>
              <a:rPr lang="en-US" altLang="zh-CN" sz="2400" dirty="0">
                <a:latin typeface="Tahoma" panose="020B0604030504040204" pitchFamily="34" charset="0"/>
                <a:ea typeface="黑体" panose="02010609060101010101" pitchFamily="49" charset="-122"/>
              </a:rPr>
              <a:t>Ω</a:t>
            </a:r>
            <a:r>
              <a:rPr lang="en-US" altLang="zh-CN" sz="2400" baseline="-25000" dirty="0">
                <a:latin typeface="Tahoma" panose="020B0604030504040204" pitchFamily="34" charset="0"/>
                <a:ea typeface="黑体" panose="02010609060101010101" pitchFamily="49" charset="-122"/>
              </a:rPr>
              <a:t>0      </a:t>
            </a:r>
            <a:endParaRPr lang="en-US" altLang="zh-CN" sz="2400" baseline="-25000" dirty="0">
              <a:latin typeface="Tahoma" panose="020B0604030504040204" pitchFamily="34" charset="0"/>
              <a:ea typeface="黑体" panose="02010609060101010101" pitchFamily="49" charset="-122"/>
            </a:endParaRPr>
          </a:p>
          <a:p>
            <a:pPr>
              <a:spcBef>
                <a:spcPct val="50000"/>
              </a:spcBef>
              <a:buNone/>
            </a:pPr>
            <a:r>
              <a:rPr lang="zh-CN" altLang="en-US" sz="2400" dirty="0">
                <a:latin typeface="Tahoma" panose="020B0604030504040204" pitchFamily="34" charset="0"/>
                <a:ea typeface="黑体" panose="02010609060101010101" pitchFamily="49" charset="-122"/>
              </a:rPr>
              <a:t>满足线性相位关系，不会出现相位失真，输出与输入波形一致</a:t>
            </a:r>
            <a:endParaRPr lang="en-US" altLang="zh-CN" sz="2400" dirty="0">
              <a:latin typeface="Times New Roman" panose="02020603050405020304" pitchFamily="18"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3" name="Rectangle 3"/>
          <p:cNvSpPr>
            <a:spLocks noGrp="1" noChangeArrowheads="1"/>
          </p:cNvSpPr>
          <p:nvPr>
            <p:ph idx="1"/>
          </p:nvPr>
        </p:nvSpPr>
        <p:spPr>
          <a:xfrm>
            <a:off x="642938" y="428625"/>
            <a:ext cx="8062913"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例</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8-3</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：设计满足下列指标的高通</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FIR</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滤波器：</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通带边缘频率：</a:t>
            </a:r>
            <a:r>
              <a:rPr kumimoji="0" lang="en-US" altLang="zh-CN" sz="2800" b="1"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3kHz</a:t>
            </a:r>
            <a:r>
              <a:rPr kumimoji="0" lang="zh-CN" altLang="en-US" sz="2800" b="1"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和</a:t>
            </a:r>
            <a:r>
              <a:rPr kumimoji="0" lang="en-US" altLang="zh-CN" sz="2800" b="1"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5kHz</a:t>
            </a:r>
            <a:endParaRPr kumimoji="0" lang="en-US" altLang="zh-CN" sz="2800" b="1"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中心频率：</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4kHz</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过渡带宽度：</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900Hz</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阻带衰减不小于</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40dB</a:t>
            </a:r>
            <a:endParaRPr kumimoji="0" lang="en-US" altLang="zh-CN" sz="2800" b="1"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采样频率：</a:t>
            </a:r>
            <a:r>
              <a:rPr kumimoji="0" lang="en-US" altLang="zh-CN" sz="2800" b="1" i="0" u="none" strike="noStrike" kern="1200" cap="none" spc="0" normalizeH="0" baseline="0" noProof="0" dirty="0" smtClean="0">
                <a:ln>
                  <a:noFill/>
                </a:ln>
                <a:solidFill>
                  <a:schemeClr val="tx1"/>
                </a:solidFill>
                <a:effectLst/>
                <a:uLnTx/>
                <a:uFillTx/>
                <a:latin typeface="+mn-ea"/>
                <a:ea typeface="+mn-ea"/>
                <a:cs typeface="+mn-cs"/>
              </a:rPr>
              <a:t>16kHz</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85750" y="214313"/>
            <a:ext cx="8229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解：首先</a:t>
            </a:r>
            <a:r>
              <a:rPr kumimoji="0" lang="zh-CN" altLang="en-US" sz="2400" b="0" i="0" u="none" strike="noStrike" kern="1200" cap="none" spc="0" normalizeH="0" baseline="0" noProof="0" dirty="0" smtClean="0">
                <a:ln>
                  <a:noFill/>
                </a:ln>
                <a:solidFill>
                  <a:srgbClr val="FF0000"/>
                </a:solidFill>
                <a:effectLst/>
                <a:uLnTx/>
                <a:uFillTx/>
                <a:latin typeface="+mn-ea"/>
                <a:ea typeface="+mn-ea"/>
                <a:cs typeface="+mn-cs"/>
              </a:rPr>
              <a:t>找出对应设计要求的低通原型（难点）</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，如图</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8-23</a:t>
            </a:r>
            <a:endParaRPr kumimoji="0" 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所示图中虚线为滤波器的低通等效形式。</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低通滤波器的通带边缘频率为</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1</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kHz</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，过渡带宽度</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900Hz</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
        <p:nvSpPr>
          <p:cNvPr id="61444"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445"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1442" name="Object 3"/>
          <p:cNvGraphicFramePr/>
          <p:nvPr/>
        </p:nvGraphicFramePr>
        <p:xfrm>
          <a:off x="1000125" y="2357438"/>
          <a:ext cx="7643813" cy="3714750"/>
        </p:xfrm>
        <a:graphic>
          <a:graphicData uri="http://schemas.openxmlformats.org/presentationml/2006/ole">
            <mc:AlternateContent xmlns:mc="http://schemas.openxmlformats.org/markup-compatibility/2006">
              <mc:Choice xmlns:v="urn:schemas-microsoft-com:vml" Requires="v">
                <p:oleObj spid="_x0000_s3168" name="" r:id="rId1" imgW="5705475" imgH="2189480" progId="Visio.Drawing.15">
                  <p:embed/>
                </p:oleObj>
              </mc:Choice>
              <mc:Fallback>
                <p:oleObj name="" r:id="rId1" imgW="5705475" imgH="2189480" progId="Visio.Drawing.15">
                  <p:embed/>
                  <p:pic>
                    <p:nvPicPr>
                      <p:cNvPr id="0" name="图片 3167"/>
                      <p:cNvPicPr/>
                      <p:nvPr/>
                    </p:nvPicPr>
                    <p:blipFill>
                      <a:blip r:embed="rId2"/>
                      <a:stretch>
                        <a:fillRect/>
                      </a:stretch>
                    </p:blipFill>
                    <p:spPr>
                      <a:xfrm>
                        <a:off x="1000125" y="2357438"/>
                        <a:ext cx="7643813" cy="3714750"/>
                      </a:xfrm>
                      <a:prstGeom prst="rect">
                        <a:avLst/>
                      </a:prstGeom>
                      <a:noFill/>
                      <a:ln w="38100">
                        <a:noFill/>
                        <a:miter/>
                      </a:ln>
                    </p:spPr>
                  </p:pic>
                </p:oleObj>
              </mc:Fallback>
            </mc:AlternateContent>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72" name="内容占位符 2"/>
          <p:cNvSpPr>
            <a:spLocks noGrp="1"/>
          </p:cNvSpPr>
          <p:nvPr>
            <p:ph idx="1"/>
          </p:nvPr>
        </p:nvSpPr>
        <p:spPr>
          <a:xfrm>
            <a:off x="214313" y="357188"/>
            <a:ext cx="8229600" cy="6286500"/>
          </a:xfrm>
        </p:spPr>
        <p:txBody>
          <a:bodyPr vert="horz" wrap="square" lIns="91440" tIns="45720" rIns="91440" bIns="45720" anchor="t" anchorCtr="0"/>
          <a:p>
            <a:pPr>
              <a:buNone/>
            </a:pPr>
            <a:r>
              <a:rPr lang="zh-CN" altLang="en-US" sz="2400" dirty="0"/>
              <a:t>（</a:t>
            </a:r>
            <a:r>
              <a:rPr lang="en-US" altLang="zh-CN" sz="2400" dirty="0"/>
              <a:t>1</a:t>
            </a:r>
            <a:r>
              <a:rPr lang="zh-CN" altLang="en-US" sz="2400" dirty="0"/>
              <a:t>）按照下式选择低通原型的通带边缘频率：</a:t>
            </a:r>
            <a:endParaRPr lang="en-US" altLang="zh-CN" sz="2400" dirty="0"/>
          </a:p>
          <a:p>
            <a:pPr>
              <a:buNone/>
            </a:pPr>
            <a:endParaRPr lang="en-US" altLang="zh-CN" sz="2400" dirty="0"/>
          </a:p>
          <a:p>
            <a:pPr>
              <a:buNone/>
            </a:pPr>
            <a:endParaRPr lang="en-US" altLang="zh-CN" sz="2400" dirty="0"/>
          </a:p>
          <a:p>
            <a:pPr>
              <a:buNone/>
            </a:pPr>
            <a:endParaRPr lang="en-US" altLang="zh-CN" sz="2400" dirty="0"/>
          </a:p>
          <a:p>
            <a:pPr>
              <a:lnSpc>
                <a:spcPct val="150000"/>
              </a:lnSpc>
              <a:buNone/>
            </a:pPr>
            <a:r>
              <a:rPr lang="zh-CN" altLang="en-US" sz="2400" dirty="0"/>
              <a:t>（</a:t>
            </a:r>
            <a:r>
              <a:rPr lang="en-US" altLang="zh-CN" sz="2400" dirty="0"/>
              <a:t>2</a:t>
            </a:r>
            <a:r>
              <a:rPr lang="zh-CN" altLang="en-US" sz="2400" dirty="0"/>
              <a:t>）计算</a:t>
            </a:r>
            <a:r>
              <a:rPr lang="en-US" altLang="zh-CN" sz="2400" dirty="0"/>
              <a:t> </a:t>
            </a:r>
            <a:endParaRPr lang="en-US" altLang="zh-CN" sz="2400" dirty="0"/>
          </a:p>
          <a:p>
            <a:pPr>
              <a:lnSpc>
                <a:spcPct val="150000"/>
              </a:lnSpc>
              <a:buNone/>
            </a:pPr>
            <a:r>
              <a:rPr lang="zh-CN" altLang="en-US" sz="2400" dirty="0"/>
              <a:t>         并得到理想低通原型滤波器的脉冲响应</a:t>
            </a:r>
            <a:endParaRPr lang="en-US" altLang="zh-CN" sz="2400" dirty="0"/>
          </a:p>
          <a:p>
            <a:pPr>
              <a:lnSpc>
                <a:spcPct val="150000"/>
              </a:lnSpc>
              <a:buNone/>
            </a:pPr>
            <a:endParaRPr lang="en-US" altLang="zh-CN" sz="2400" dirty="0"/>
          </a:p>
          <a:p>
            <a:pPr>
              <a:lnSpc>
                <a:spcPct val="150000"/>
              </a:lnSpc>
              <a:buNone/>
            </a:pPr>
            <a:r>
              <a:rPr lang="zh-CN" altLang="en-US" sz="2400" dirty="0"/>
              <a:t>（</a:t>
            </a:r>
            <a:r>
              <a:rPr lang="en-US" altLang="zh-CN" sz="2400" dirty="0"/>
              <a:t>3</a:t>
            </a:r>
            <a:r>
              <a:rPr lang="zh-CN" altLang="en-US" sz="2400" dirty="0"/>
              <a:t>）选择窗函数，由于阻带衰减不小于为</a:t>
            </a:r>
            <a:r>
              <a:rPr lang="en-US" altLang="zh-CN" sz="2400" dirty="0"/>
              <a:t>40dB </a:t>
            </a:r>
            <a:r>
              <a:rPr lang="zh-CN" altLang="en-US" sz="2400" dirty="0"/>
              <a:t>，查表</a:t>
            </a:r>
            <a:r>
              <a:rPr lang="en-US" altLang="zh-CN" sz="2400" dirty="0"/>
              <a:t>8-1</a:t>
            </a:r>
            <a:r>
              <a:rPr lang="zh-CN" altLang="en-US" sz="2400" dirty="0"/>
              <a:t>可知选择汉宁窗，用表中</a:t>
            </a:r>
            <a:r>
              <a:rPr lang="en-US" altLang="zh-CN" sz="2400" dirty="0"/>
              <a:t>N</a:t>
            </a:r>
            <a:r>
              <a:rPr lang="zh-CN" altLang="en-US" sz="2400" dirty="0"/>
              <a:t>的公式计算所需窗的长度：</a:t>
            </a:r>
            <a:endParaRPr lang="en-US" altLang="zh-CN" sz="2400" dirty="0"/>
          </a:p>
          <a:p>
            <a:pPr>
              <a:lnSpc>
                <a:spcPct val="150000"/>
              </a:lnSpc>
              <a:buNone/>
            </a:pPr>
            <a:endParaRPr lang="en-US" altLang="zh-CN" sz="2400" dirty="0"/>
          </a:p>
          <a:p>
            <a:pPr>
              <a:lnSpc>
                <a:spcPct val="150000"/>
              </a:lnSpc>
              <a:buNone/>
            </a:pPr>
            <a:r>
              <a:rPr lang="zh-CN" altLang="en-US" sz="2400" dirty="0"/>
              <a:t>选择奇数项</a:t>
            </a:r>
            <a:r>
              <a:rPr lang="en-US" altLang="zh-CN" sz="2400" dirty="0"/>
              <a:t>N=61 </a:t>
            </a:r>
            <a:r>
              <a:rPr lang="zh-CN" altLang="en-US" sz="2400" dirty="0"/>
              <a:t>，窗函数</a:t>
            </a:r>
            <a:endParaRPr lang="en-US" altLang="zh-CN" sz="2400" dirty="0"/>
          </a:p>
          <a:p>
            <a:pPr>
              <a:lnSpc>
                <a:spcPct val="150000"/>
              </a:lnSpc>
              <a:buNone/>
            </a:pPr>
            <a:endParaRPr lang="en-US" altLang="zh-CN" sz="2400" dirty="0"/>
          </a:p>
          <a:p>
            <a:pPr>
              <a:lnSpc>
                <a:spcPct val="150000"/>
              </a:lnSpc>
              <a:buNone/>
            </a:pPr>
            <a:endParaRPr lang="zh-CN" altLang="en-US" sz="2400" dirty="0"/>
          </a:p>
          <a:p>
            <a:pPr>
              <a:lnSpc>
                <a:spcPct val="150000"/>
              </a:lnSpc>
              <a:buNone/>
            </a:pPr>
            <a:endParaRPr lang="zh-CN" altLang="en-US" sz="2400" dirty="0"/>
          </a:p>
          <a:p>
            <a:pPr>
              <a:buNone/>
            </a:pPr>
            <a:endParaRPr lang="zh-CN" altLang="en-US" dirty="0"/>
          </a:p>
        </p:txBody>
      </p:sp>
      <p:sp>
        <p:nvSpPr>
          <p:cNvPr id="62473" name="Rectangle 2"/>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2466" name="Object 2"/>
          <p:cNvGraphicFramePr/>
          <p:nvPr/>
        </p:nvGraphicFramePr>
        <p:xfrm>
          <a:off x="2463800" y="1000125"/>
          <a:ext cx="3625850" cy="642938"/>
        </p:xfrm>
        <a:graphic>
          <a:graphicData uri="http://schemas.openxmlformats.org/presentationml/2006/ole">
            <mc:AlternateContent xmlns:mc="http://schemas.openxmlformats.org/markup-compatibility/2006">
              <mc:Choice xmlns:v="urn:schemas-microsoft-com:vml" Requires="v">
                <p:oleObj spid="_x0000_s3169" name="" r:id="rId1" imgW="1955165" imgH="342900" progId="Equation.DSMT4">
                  <p:embed/>
                </p:oleObj>
              </mc:Choice>
              <mc:Fallback>
                <p:oleObj name="" r:id="rId1" imgW="1955165" imgH="342900" progId="Equation.DSMT4">
                  <p:embed/>
                  <p:pic>
                    <p:nvPicPr>
                      <p:cNvPr id="0" name="图片 3168"/>
                      <p:cNvPicPr/>
                      <p:nvPr/>
                    </p:nvPicPr>
                    <p:blipFill>
                      <a:blip r:embed="rId2"/>
                      <a:stretch>
                        <a:fillRect/>
                      </a:stretch>
                    </p:blipFill>
                    <p:spPr>
                      <a:xfrm>
                        <a:off x="2463800" y="1000125"/>
                        <a:ext cx="3625850" cy="642938"/>
                      </a:xfrm>
                      <a:prstGeom prst="rect">
                        <a:avLst/>
                      </a:prstGeom>
                      <a:noFill/>
                      <a:ln w="38100">
                        <a:noFill/>
                        <a:miter/>
                      </a:ln>
                    </p:spPr>
                  </p:pic>
                </p:oleObj>
              </mc:Fallback>
            </mc:AlternateContent>
          </a:graphicData>
        </a:graphic>
      </p:graphicFrame>
      <p:sp>
        <p:nvSpPr>
          <p:cNvPr id="62474"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2475"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2476"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2477" name="Rectangle 10"/>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2467" name="Object 6"/>
          <p:cNvGraphicFramePr/>
          <p:nvPr/>
        </p:nvGraphicFramePr>
        <p:xfrm>
          <a:off x="4000342" y="5857717"/>
          <a:ext cx="1808480" cy="500380"/>
        </p:xfrm>
        <a:graphic>
          <a:graphicData uri="http://schemas.openxmlformats.org/presentationml/2006/ole">
            <mc:AlternateContent xmlns:mc="http://schemas.openxmlformats.org/markup-compatibility/2006">
              <mc:Choice xmlns:v="urn:schemas-microsoft-com:vml" Requires="v">
                <p:oleObj spid="_x0000_s3170" name="" r:id="rId3" imgW="1346200" imgH="368300" progId="Equation.DSMT4">
                  <p:embed/>
                </p:oleObj>
              </mc:Choice>
              <mc:Fallback>
                <p:oleObj name="" r:id="rId3" imgW="1346200" imgH="368300" progId="Equation.DSMT4">
                  <p:embed/>
                  <p:pic>
                    <p:nvPicPr>
                      <p:cNvPr id="0" name="图片 3169"/>
                      <p:cNvPicPr/>
                      <p:nvPr/>
                    </p:nvPicPr>
                    <p:blipFill>
                      <a:blip r:embed="rId4"/>
                      <a:stretch>
                        <a:fillRect/>
                      </a:stretch>
                    </p:blipFill>
                    <p:spPr>
                      <a:xfrm>
                        <a:off x="4000342" y="5857717"/>
                        <a:ext cx="1808480" cy="500380"/>
                      </a:xfrm>
                      <a:prstGeom prst="rect">
                        <a:avLst/>
                      </a:prstGeom>
                      <a:noFill/>
                      <a:ln w="38100">
                        <a:noFill/>
                        <a:miter/>
                      </a:ln>
                    </p:spPr>
                  </p:pic>
                </p:oleObj>
              </mc:Fallback>
            </mc:AlternateContent>
          </a:graphicData>
        </a:graphic>
      </p:graphicFrame>
      <p:sp>
        <p:nvSpPr>
          <p:cNvPr id="62478" name="Rectangle 1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2468" name="Object 7"/>
          <p:cNvGraphicFramePr/>
          <p:nvPr/>
        </p:nvGraphicFramePr>
        <p:xfrm>
          <a:off x="6572250" y="5929313"/>
          <a:ext cx="1539875" cy="357187"/>
        </p:xfrm>
        <a:graphic>
          <a:graphicData uri="http://schemas.openxmlformats.org/presentationml/2006/ole">
            <mc:AlternateContent xmlns:mc="http://schemas.openxmlformats.org/markup-compatibility/2006">
              <mc:Choice xmlns:v="urn:schemas-microsoft-com:vml" Requires="v">
                <p:oleObj spid="_x0000_s3171" name="" r:id="rId5" imgW="659765" imgH="152400" progId="Equation.DSMT4">
                  <p:embed/>
                </p:oleObj>
              </mc:Choice>
              <mc:Fallback>
                <p:oleObj name="" r:id="rId5" imgW="659765" imgH="152400" progId="Equation.DSMT4">
                  <p:embed/>
                  <p:pic>
                    <p:nvPicPr>
                      <p:cNvPr id="0" name="图片 3170"/>
                      <p:cNvPicPr/>
                      <p:nvPr/>
                    </p:nvPicPr>
                    <p:blipFill>
                      <a:blip r:embed="rId6"/>
                      <a:stretch>
                        <a:fillRect/>
                      </a:stretch>
                    </p:blipFill>
                    <p:spPr>
                      <a:xfrm>
                        <a:off x="6572250" y="5929313"/>
                        <a:ext cx="1539875" cy="357187"/>
                      </a:xfrm>
                      <a:prstGeom prst="rect">
                        <a:avLst/>
                      </a:prstGeom>
                      <a:noFill/>
                      <a:ln w="38100">
                        <a:noFill/>
                        <a:miter/>
                      </a:ln>
                    </p:spPr>
                  </p:pic>
                </p:oleObj>
              </mc:Fallback>
            </mc:AlternateContent>
          </a:graphicData>
        </a:graphic>
      </p:graphicFrame>
      <p:sp>
        <p:nvSpPr>
          <p:cNvPr id="62479"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2469" name="Object 8"/>
          <p:cNvGraphicFramePr/>
          <p:nvPr/>
        </p:nvGraphicFramePr>
        <p:xfrm>
          <a:off x="2428875" y="2143125"/>
          <a:ext cx="3500438" cy="717550"/>
        </p:xfrm>
        <a:graphic>
          <a:graphicData uri="http://schemas.openxmlformats.org/presentationml/2006/ole">
            <mc:AlternateContent xmlns:mc="http://schemas.openxmlformats.org/markup-compatibility/2006">
              <mc:Choice xmlns:v="urn:schemas-microsoft-com:vml" Requires="v">
                <p:oleObj spid="_x0000_s3172" name="" r:id="rId7" imgW="1854200" imgH="381000" progId="Equation.DSMT4">
                  <p:embed/>
                </p:oleObj>
              </mc:Choice>
              <mc:Fallback>
                <p:oleObj name="" r:id="rId7" imgW="1854200" imgH="381000" progId="Equation.DSMT4">
                  <p:embed/>
                  <p:pic>
                    <p:nvPicPr>
                      <p:cNvPr id="0" name="图片 3171"/>
                      <p:cNvPicPr/>
                      <p:nvPr/>
                    </p:nvPicPr>
                    <p:blipFill>
                      <a:blip r:embed="rId8"/>
                      <a:stretch>
                        <a:fillRect/>
                      </a:stretch>
                    </p:blipFill>
                    <p:spPr>
                      <a:xfrm>
                        <a:off x="2428875" y="2143125"/>
                        <a:ext cx="3500438" cy="717550"/>
                      </a:xfrm>
                      <a:prstGeom prst="rect">
                        <a:avLst/>
                      </a:prstGeom>
                      <a:noFill/>
                      <a:ln w="38100">
                        <a:noFill/>
                        <a:miter/>
                      </a:ln>
                    </p:spPr>
                  </p:pic>
                </p:oleObj>
              </mc:Fallback>
            </mc:AlternateContent>
          </a:graphicData>
        </a:graphic>
      </p:graphicFrame>
      <p:sp>
        <p:nvSpPr>
          <p:cNvPr id="62480" name="Rectangle 11"/>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2470" name="Object 10"/>
          <p:cNvGraphicFramePr/>
          <p:nvPr/>
        </p:nvGraphicFramePr>
        <p:xfrm>
          <a:off x="2643188" y="3357563"/>
          <a:ext cx="2949575" cy="571500"/>
        </p:xfrm>
        <a:graphic>
          <a:graphicData uri="http://schemas.openxmlformats.org/presentationml/2006/ole">
            <mc:AlternateContent xmlns:mc="http://schemas.openxmlformats.org/markup-compatibility/2006">
              <mc:Choice xmlns:v="urn:schemas-microsoft-com:vml" Requires="v">
                <p:oleObj spid="_x0000_s3173" name="" r:id="rId9" imgW="1815465" imgH="355600" progId="Equation.DSMT4">
                  <p:embed/>
                </p:oleObj>
              </mc:Choice>
              <mc:Fallback>
                <p:oleObj name="" r:id="rId9" imgW="1815465" imgH="355600" progId="Equation.DSMT4">
                  <p:embed/>
                  <p:pic>
                    <p:nvPicPr>
                      <p:cNvPr id="0" name="图片 3172"/>
                      <p:cNvPicPr/>
                      <p:nvPr/>
                    </p:nvPicPr>
                    <p:blipFill>
                      <a:blip r:embed="rId10"/>
                      <a:stretch>
                        <a:fillRect/>
                      </a:stretch>
                    </p:blipFill>
                    <p:spPr>
                      <a:xfrm>
                        <a:off x="2643188" y="3357563"/>
                        <a:ext cx="2949575" cy="571500"/>
                      </a:xfrm>
                      <a:prstGeom prst="rect">
                        <a:avLst/>
                      </a:prstGeom>
                      <a:noFill/>
                      <a:ln w="38100">
                        <a:noFill/>
                        <a:miter/>
                      </a:ln>
                    </p:spPr>
                  </p:pic>
                </p:oleObj>
              </mc:Fallback>
            </mc:AlternateContent>
          </a:graphicData>
        </a:graphic>
      </p:graphicFrame>
      <p:sp>
        <p:nvSpPr>
          <p:cNvPr id="62481" name="Rectangle 1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2471" name="Object 12"/>
          <p:cNvGraphicFramePr/>
          <p:nvPr/>
        </p:nvGraphicFramePr>
        <p:xfrm>
          <a:off x="2428875" y="5072063"/>
          <a:ext cx="3457575" cy="642937"/>
        </p:xfrm>
        <a:graphic>
          <a:graphicData uri="http://schemas.openxmlformats.org/presentationml/2006/ole">
            <mc:AlternateContent xmlns:mc="http://schemas.openxmlformats.org/markup-compatibility/2006">
              <mc:Choice xmlns:v="urn:schemas-microsoft-com:vml" Requires="v">
                <p:oleObj spid="_x0000_s3174" name="" r:id="rId11" imgW="1892300" imgH="355600" progId="Equation.DSMT4">
                  <p:embed/>
                </p:oleObj>
              </mc:Choice>
              <mc:Fallback>
                <p:oleObj name="" r:id="rId11" imgW="1892300" imgH="355600" progId="Equation.DSMT4">
                  <p:embed/>
                  <p:pic>
                    <p:nvPicPr>
                      <p:cNvPr id="0" name="图片 3173"/>
                      <p:cNvPicPr/>
                      <p:nvPr/>
                    </p:nvPicPr>
                    <p:blipFill>
                      <a:blip r:embed="rId12"/>
                      <a:stretch>
                        <a:fillRect/>
                      </a:stretch>
                    </p:blipFill>
                    <p:spPr>
                      <a:xfrm>
                        <a:off x="2428875" y="5072063"/>
                        <a:ext cx="3457575" cy="642937"/>
                      </a:xfrm>
                      <a:prstGeom prst="rect">
                        <a:avLst/>
                      </a:prstGeom>
                      <a:noFill/>
                      <a:ln w="38100">
                        <a:noFill/>
                        <a:miter/>
                      </a:ln>
                    </p:spPr>
                  </p:pic>
                </p:oleObj>
              </mc:Fallback>
            </mc:AlternateContent>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5" name="内容占位符 2"/>
          <p:cNvSpPr>
            <a:spLocks noGrp="1"/>
          </p:cNvSpPr>
          <p:nvPr>
            <p:ph idx="1"/>
          </p:nvPr>
        </p:nvSpPr>
        <p:spPr>
          <a:xfrm>
            <a:off x="285750" y="0"/>
            <a:ext cx="8229600" cy="6286500"/>
          </a:xfrm>
        </p:spPr>
        <p:txBody>
          <a:bodyPr vert="horz" wrap="square" lIns="91440" tIns="45720" rIns="91440" bIns="45720" anchor="t" anchorCtr="0"/>
          <a:p>
            <a:pPr>
              <a:lnSpc>
                <a:spcPct val="150000"/>
              </a:lnSpc>
              <a:buNone/>
            </a:pPr>
            <a:r>
              <a:rPr lang="zh-CN" altLang="en-US" sz="2400" dirty="0"/>
              <a:t>（</a:t>
            </a:r>
            <a:r>
              <a:rPr lang="en-US" altLang="zh-CN" sz="2400" dirty="0"/>
              <a:t>4</a:t>
            </a:r>
            <a:r>
              <a:rPr lang="zh-CN" altLang="en-US" sz="2400" dirty="0"/>
              <a:t>）确定频移函数</a:t>
            </a:r>
            <a:endParaRPr lang="en-US" altLang="zh-CN" sz="2400" dirty="0"/>
          </a:p>
          <a:p>
            <a:pPr>
              <a:lnSpc>
                <a:spcPct val="150000"/>
              </a:lnSpc>
              <a:buNone/>
            </a:pPr>
            <a:r>
              <a:rPr lang="en-US" altLang="zh-CN" sz="2400" dirty="0"/>
              <a:t>         </a:t>
            </a:r>
            <a:r>
              <a:rPr lang="zh-CN" altLang="en-US" sz="2400" dirty="0"/>
              <a:t>对于带通滤波器，</a:t>
            </a:r>
            <a:endParaRPr lang="zh-CN" altLang="en-US" sz="2400" dirty="0"/>
          </a:p>
          <a:p>
            <a:pPr>
              <a:lnSpc>
                <a:spcPct val="150000"/>
              </a:lnSpc>
              <a:buNone/>
            </a:pPr>
            <a:r>
              <a:rPr lang="zh-CN" altLang="en-US" sz="2400" dirty="0"/>
              <a:t>          即</a:t>
            </a:r>
            <a:r>
              <a:rPr lang="zh-CN" altLang="en-US" sz="2400" b="1" dirty="0"/>
              <a:t> </a:t>
            </a:r>
            <a:endParaRPr lang="en-US" altLang="zh-CN" sz="2400" b="1" dirty="0"/>
          </a:p>
          <a:p>
            <a:pPr>
              <a:lnSpc>
                <a:spcPct val="150000"/>
              </a:lnSpc>
              <a:buNone/>
            </a:pPr>
            <a:r>
              <a:rPr lang="zh-CN" altLang="en-US" sz="2400" dirty="0"/>
              <a:t>（</a:t>
            </a:r>
            <a:r>
              <a:rPr lang="en-US" altLang="zh-CN" sz="2400" dirty="0"/>
              <a:t>5</a:t>
            </a:r>
            <a:r>
              <a:rPr lang="zh-CN" altLang="en-US" sz="2400" dirty="0"/>
              <a:t>）对于</a:t>
            </a:r>
            <a:r>
              <a:rPr lang="en-US" altLang="zh-CN" sz="2400" dirty="0"/>
              <a:t> </a:t>
            </a:r>
            <a:endParaRPr lang="en-US" altLang="zh-CN" sz="2400" dirty="0"/>
          </a:p>
          <a:p>
            <a:pPr>
              <a:lnSpc>
                <a:spcPct val="150000"/>
              </a:lnSpc>
              <a:buNone/>
            </a:pPr>
            <a:r>
              <a:rPr lang="zh-CN" altLang="en-US" sz="2400" dirty="0"/>
              <a:t>        </a:t>
            </a:r>
            <a:r>
              <a:rPr lang="en-US" altLang="zh-CN" sz="2400" dirty="0"/>
              <a:t>  </a:t>
            </a:r>
            <a:r>
              <a:rPr lang="zh-CN" altLang="en-US" sz="2400" dirty="0"/>
              <a:t>计算有限脉冲响应</a:t>
            </a:r>
            <a:r>
              <a:rPr lang="en-US" altLang="zh-CN" sz="2400" dirty="0"/>
              <a:t>:</a:t>
            </a:r>
            <a:endParaRPr lang="en-US" altLang="zh-CN" sz="2400" dirty="0"/>
          </a:p>
          <a:p>
            <a:pPr>
              <a:lnSpc>
                <a:spcPct val="150000"/>
              </a:lnSpc>
              <a:buNone/>
            </a:pPr>
            <a:endParaRPr lang="en-US" altLang="zh-CN" sz="2400" dirty="0"/>
          </a:p>
          <a:p>
            <a:pPr>
              <a:lnSpc>
                <a:spcPct val="150000"/>
              </a:lnSpc>
              <a:buNone/>
            </a:pPr>
            <a:r>
              <a:rPr lang="zh-CN" altLang="en-US" sz="2400" dirty="0"/>
              <a:t>（</a:t>
            </a:r>
            <a:r>
              <a:rPr lang="en-US" altLang="zh-CN" sz="2400" dirty="0"/>
              <a:t>6</a:t>
            </a:r>
            <a:r>
              <a:rPr lang="zh-CN" altLang="en-US" sz="2400" dirty="0"/>
              <a:t>）将脉冲响应右移</a:t>
            </a:r>
            <a:r>
              <a:rPr lang="en-US" altLang="zh-CN" sz="2400" dirty="0"/>
              <a:t> (N-1)/2=30</a:t>
            </a:r>
            <a:r>
              <a:rPr lang="zh-CN" altLang="en-US" sz="2400" dirty="0"/>
              <a:t>，使该滤波器为因果系统</a:t>
            </a:r>
            <a:endParaRPr lang="zh-CN" altLang="en-US" sz="2400" dirty="0"/>
          </a:p>
          <a:p>
            <a:pPr>
              <a:lnSpc>
                <a:spcPct val="150000"/>
              </a:lnSpc>
              <a:buNone/>
            </a:pPr>
            <a:endParaRPr lang="en-US" altLang="zh-CN" sz="2400" dirty="0"/>
          </a:p>
          <a:p>
            <a:pPr>
              <a:lnSpc>
                <a:spcPct val="150000"/>
              </a:lnSpc>
              <a:buNone/>
            </a:pPr>
            <a:endParaRPr lang="zh-CN" altLang="en-US" sz="2400" dirty="0"/>
          </a:p>
          <a:p>
            <a:pPr>
              <a:lnSpc>
                <a:spcPct val="150000"/>
              </a:lnSpc>
              <a:buNone/>
            </a:pPr>
            <a:endParaRPr lang="en-US" altLang="zh-CN" sz="2400" b="1" dirty="0"/>
          </a:p>
          <a:p>
            <a:pPr>
              <a:lnSpc>
                <a:spcPct val="150000"/>
              </a:lnSpc>
              <a:buNone/>
            </a:pPr>
            <a:endParaRPr lang="zh-CN" altLang="en-US" sz="2400" dirty="0"/>
          </a:p>
          <a:p>
            <a:pPr>
              <a:buNone/>
            </a:pPr>
            <a:endParaRPr lang="zh-CN" altLang="en-US" dirty="0"/>
          </a:p>
        </p:txBody>
      </p:sp>
      <p:sp>
        <p:nvSpPr>
          <p:cNvPr id="63496"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3490" name="Object 2"/>
          <p:cNvGraphicFramePr/>
          <p:nvPr/>
        </p:nvGraphicFramePr>
        <p:xfrm>
          <a:off x="3143250" y="142875"/>
          <a:ext cx="1949450" cy="428625"/>
        </p:xfrm>
        <a:graphic>
          <a:graphicData uri="http://schemas.openxmlformats.org/presentationml/2006/ole">
            <mc:AlternateContent xmlns:mc="http://schemas.openxmlformats.org/markup-compatibility/2006">
              <mc:Choice xmlns:v="urn:schemas-microsoft-com:vml" Requires="v">
                <p:oleObj spid="_x0000_s3175" name="" r:id="rId1" imgW="862965" imgH="190500" progId="Equation.DSMT4">
                  <p:embed/>
                </p:oleObj>
              </mc:Choice>
              <mc:Fallback>
                <p:oleObj name="" r:id="rId1" imgW="862965" imgH="190500" progId="Equation.DSMT4">
                  <p:embed/>
                  <p:pic>
                    <p:nvPicPr>
                      <p:cNvPr id="0" name="图片 3174"/>
                      <p:cNvPicPr/>
                      <p:nvPr/>
                    </p:nvPicPr>
                    <p:blipFill>
                      <a:blip r:embed="rId2"/>
                      <a:stretch>
                        <a:fillRect/>
                      </a:stretch>
                    </p:blipFill>
                    <p:spPr>
                      <a:xfrm>
                        <a:off x="3143250" y="142875"/>
                        <a:ext cx="1949450" cy="428625"/>
                      </a:xfrm>
                      <a:prstGeom prst="rect">
                        <a:avLst/>
                      </a:prstGeom>
                      <a:noFill/>
                      <a:ln w="38100">
                        <a:noFill/>
                        <a:miter/>
                      </a:ln>
                    </p:spPr>
                  </p:pic>
                </p:oleObj>
              </mc:Fallback>
            </mc:AlternateContent>
          </a:graphicData>
        </a:graphic>
      </p:graphicFrame>
      <p:sp>
        <p:nvSpPr>
          <p:cNvPr id="63497"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3498" name="Rectangle 6"/>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3499"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3491" name="Object 4"/>
          <p:cNvGraphicFramePr/>
          <p:nvPr/>
        </p:nvGraphicFramePr>
        <p:xfrm>
          <a:off x="2674938" y="1185863"/>
          <a:ext cx="2032000" cy="842962"/>
        </p:xfrm>
        <a:graphic>
          <a:graphicData uri="http://schemas.openxmlformats.org/presentationml/2006/ole">
            <mc:AlternateContent xmlns:mc="http://schemas.openxmlformats.org/markup-compatibility/2006">
              <mc:Choice xmlns:v="urn:schemas-microsoft-com:vml" Requires="v">
                <p:oleObj spid="_x0000_s3176" name="" r:id="rId3" imgW="812165" imgH="342900" progId="Equation.DSMT4">
                  <p:embed/>
                </p:oleObj>
              </mc:Choice>
              <mc:Fallback>
                <p:oleObj name="" r:id="rId3" imgW="812165" imgH="342900" progId="Equation.DSMT4">
                  <p:embed/>
                  <p:pic>
                    <p:nvPicPr>
                      <p:cNvPr id="0" name="图片 3175"/>
                      <p:cNvPicPr/>
                      <p:nvPr/>
                    </p:nvPicPr>
                    <p:blipFill>
                      <a:blip r:embed="rId4"/>
                      <a:stretch>
                        <a:fillRect/>
                      </a:stretch>
                    </p:blipFill>
                    <p:spPr>
                      <a:xfrm>
                        <a:off x="2674938" y="1185863"/>
                        <a:ext cx="2032000" cy="842962"/>
                      </a:xfrm>
                      <a:prstGeom prst="rect">
                        <a:avLst/>
                      </a:prstGeom>
                      <a:noFill/>
                      <a:ln w="38100">
                        <a:noFill/>
                        <a:miter/>
                      </a:ln>
                    </p:spPr>
                  </p:pic>
                </p:oleObj>
              </mc:Fallback>
            </mc:AlternateContent>
          </a:graphicData>
        </a:graphic>
      </p:graphicFrame>
      <p:sp>
        <p:nvSpPr>
          <p:cNvPr id="63500" name="Rectangle 1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3501" name="Rectangle 1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3502"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3492" name="Object 7"/>
          <p:cNvGraphicFramePr/>
          <p:nvPr/>
        </p:nvGraphicFramePr>
        <p:xfrm>
          <a:off x="3857625" y="642938"/>
          <a:ext cx="2427288" cy="642937"/>
        </p:xfrm>
        <a:graphic>
          <a:graphicData uri="http://schemas.openxmlformats.org/presentationml/2006/ole">
            <mc:AlternateContent xmlns:mc="http://schemas.openxmlformats.org/markup-compatibility/2006">
              <mc:Choice xmlns:v="urn:schemas-microsoft-com:vml" Requires="v">
                <p:oleObj spid="_x0000_s3177" name="" r:id="rId5" imgW="1435100" imgH="381000" progId="Equation.DSMT4">
                  <p:embed/>
                </p:oleObj>
              </mc:Choice>
              <mc:Fallback>
                <p:oleObj name="" r:id="rId5" imgW="1435100" imgH="381000" progId="Equation.DSMT4">
                  <p:embed/>
                  <p:pic>
                    <p:nvPicPr>
                      <p:cNvPr id="0" name="图片 3176"/>
                      <p:cNvPicPr/>
                      <p:nvPr/>
                    </p:nvPicPr>
                    <p:blipFill>
                      <a:blip r:embed="rId6"/>
                      <a:stretch>
                        <a:fillRect/>
                      </a:stretch>
                    </p:blipFill>
                    <p:spPr>
                      <a:xfrm>
                        <a:off x="3857625" y="642938"/>
                        <a:ext cx="2427288" cy="642937"/>
                      </a:xfrm>
                      <a:prstGeom prst="rect">
                        <a:avLst/>
                      </a:prstGeom>
                      <a:noFill/>
                      <a:ln w="38100">
                        <a:noFill/>
                        <a:miter/>
                      </a:ln>
                    </p:spPr>
                  </p:pic>
                </p:oleObj>
              </mc:Fallback>
            </mc:AlternateContent>
          </a:graphicData>
        </a:graphic>
      </p:graphicFrame>
      <p:graphicFrame>
        <p:nvGraphicFramePr>
          <p:cNvPr id="63493" name="Object 9"/>
          <p:cNvGraphicFramePr/>
          <p:nvPr/>
        </p:nvGraphicFramePr>
        <p:xfrm>
          <a:off x="2428875" y="2000250"/>
          <a:ext cx="3000375" cy="581025"/>
        </p:xfrm>
        <a:graphic>
          <a:graphicData uri="http://schemas.openxmlformats.org/presentationml/2006/ole">
            <mc:AlternateContent xmlns:mc="http://schemas.openxmlformats.org/markup-compatibility/2006">
              <mc:Choice xmlns:v="urn:schemas-microsoft-com:vml" Requires="v">
                <p:oleObj spid="_x0000_s3178" name="" r:id="rId7" imgW="1815465" imgH="355600" progId="Equation.DSMT4">
                  <p:embed/>
                </p:oleObj>
              </mc:Choice>
              <mc:Fallback>
                <p:oleObj name="" r:id="rId7" imgW="1815465" imgH="355600" progId="Equation.DSMT4">
                  <p:embed/>
                  <p:pic>
                    <p:nvPicPr>
                      <p:cNvPr id="0" name="图片 3177"/>
                      <p:cNvPicPr/>
                      <p:nvPr/>
                    </p:nvPicPr>
                    <p:blipFill>
                      <a:blip r:embed="rId8"/>
                      <a:stretch>
                        <a:fillRect/>
                      </a:stretch>
                    </p:blipFill>
                    <p:spPr>
                      <a:xfrm>
                        <a:off x="2428875" y="2000250"/>
                        <a:ext cx="3000375" cy="581025"/>
                      </a:xfrm>
                      <a:prstGeom prst="rect">
                        <a:avLst/>
                      </a:prstGeom>
                      <a:noFill/>
                      <a:ln w="38100">
                        <a:noFill/>
                        <a:miter/>
                      </a:ln>
                    </p:spPr>
                  </p:pic>
                </p:oleObj>
              </mc:Fallback>
            </mc:AlternateContent>
          </a:graphicData>
        </a:graphic>
      </p:graphicFrame>
      <p:sp>
        <p:nvSpPr>
          <p:cNvPr id="63503" name="Rectangle 11"/>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3494" name="Object 10"/>
          <p:cNvGraphicFramePr/>
          <p:nvPr/>
        </p:nvGraphicFramePr>
        <p:xfrm>
          <a:off x="2786063" y="3286125"/>
          <a:ext cx="2571750" cy="458788"/>
        </p:xfrm>
        <a:graphic>
          <a:graphicData uri="http://schemas.openxmlformats.org/presentationml/2006/ole">
            <mc:AlternateContent xmlns:mc="http://schemas.openxmlformats.org/markup-compatibility/2006">
              <mc:Choice xmlns:v="urn:schemas-microsoft-com:vml" Requires="v">
                <p:oleObj spid="_x0000_s3179" name="" r:id="rId9" imgW="1066800" imgH="190500" progId="Equation.DSMT4">
                  <p:embed/>
                </p:oleObj>
              </mc:Choice>
              <mc:Fallback>
                <p:oleObj name="" r:id="rId9" imgW="1066800" imgH="190500" progId="Equation.DSMT4">
                  <p:embed/>
                  <p:pic>
                    <p:nvPicPr>
                      <p:cNvPr id="0" name="图片 3178"/>
                      <p:cNvPicPr/>
                      <p:nvPr/>
                    </p:nvPicPr>
                    <p:blipFill>
                      <a:blip r:embed="rId10"/>
                      <a:stretch>
                        <a:fillRect/>
                      </a:stretch>
                    </p:blipFill>
                    <p:spPr>
                      <a:xfrm>
                        <a:off x="2786063" y="3286125"/>
                        <a:ext cx="2571750" cy="458788"/>
                      </a:xfrm>
                      <a:prstGeom prst="rect">
                        <a:avLst/>
                      </a:prstGeom>
                      <a:noFill/>
                      <a:ln w="38100">
                        <a:noFill/>
                        <a:miter/>
                      </a:ln>
                    </p:spPr>
                  </p:pic>
                </p:oleObj>
              </mc:Fallback>
            </mc:AlternateContent>
          </a:graphicData>
        </a:graphic>
      </p:graphicFrame>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5"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4514" name="Object 1"/>
          <p:cNvGraphicFramePr/>
          <p:nvPr/>
        </p:nvGraphicFramePr>
        <p:xfrm>
          <a:off x="857250" y="928688"/>
          <a:ext cx="7000875" cy="4000500"/>
        </p:xfrm>
        <a:graphic>
          <a:graphicData uri="http://schemas.openxmlformats.org/presentationml/2006/ole">
            <mc:AlternateContent xmlns:mc="http://schemas.openxmlformats.org/markup-compatibility/2006">
              <mc:Choice xmlns:v="urn:schemas-microsoft-com:vml" Requires="v">
                <p:oleObj spid="_x0000_s3180" name="" r:id="rId1" imgW="9060180" imgH="6806565" progId="Visio.Drawing.15">
                  <p:embed/>
                </p:oleObj>
              </mc:Choice>
              <mc:Fallback>
                <p:oleObj name="" r:id="rId1" imgW="9060180" imgH="6806565" progId="Visio.Drawing.15">
                  <p:embed/>
                  <p:pic>
                    <p:nvPicPr>
                      <p:cNvPr id="0" name="图片 3179"/>
                      <p:cNvPicPr/>
                      <p:nvPr/>
                    </p:nvPicPr>
                    <p:blipFill>
                      <a:blip r:embed="rId2"/>
                      <a:stretch>
                        <a:fillRect/>
                      </a:stretch>
                    </p:blipFill>
                    <p:spPr>
                      <a:xfrm>
                        <a:off x="857250" y="928688"/>
                        <a:ext cx="7000875" cy="4000500"/>
                      </a:xfrm>
                      <a:prstGeom prst="rect">
                        <a:avLst/>
                      </a:prstGeom>
                      <a:noFill/>
                      <a:ln w="38100">
                        <a:noFill/>
                        <a:miter/>
                      </a:ln>
                    </p:spPr>
                  </p:pic>
                </p:oleObj>
              </mc:Fallback>
            </mc:AlternateContent>
          </a:graphicData>
        </a:graphic>
      </p:graphicFrame>
      <p:sp>
        <p:nvSpPr>
          <p:cNvPr id="6" name="TextBox 5"/>
          <p:cNvSpPr txBox="1"/>
          <p:nvPr/>
        </p:nvSpPr>
        <p:spPr>
          <a:xfrm>
            <a:off x="2643188" y="5357813"/>
            <a:ext cx="3929063" cy="400050"/>
          </a:xfrm>
          <a:prstGeom prst="rect">
            <a:avLst/>
          </a:prstGeom>
          <a:noFill/>
        </p:spPr>
        <p:txBody>
          <a:bodyPr>
            <a:spAutoFit/>
          </a:bodyPr>
          <a:lstStyle/>
          <a:p>
            <a:pPr marR="0" defTabSz="914400">
              <a:buClrTx/>
              <a:buSzTx/>
              <a:buFontTx/>
              <a:buNone/>
              <a:defRPr/>
            </a:pPr>
            <a:r>
              <a:rPr kumimoji="0" lang="zh-CN" altLang="en-US" sz="2000" kern="1200" cap="none" spc="0" normalizeH="0" baseline="0" noProof="0" dirty="0">
                <a:latin typeface="+mn-ea"/>
                <a:ea typeface="+mn-ea"/>
                <a:cs typeface="+mn-cs"/>
              </a:rPr>
              <a:t>例</a:t>
            </a:r>
            <a:r>
              <a:rPr kumimoji="0" lang="en-US" altLang="zh-CN" sz="2000" kern="1200" cap="none" spc="0" normalizeH="0" baseline="0" noProof="0" dirty="0">
                <a:latin typeface="+mn-ea"/>
                <a:ea typeface="+mn-ea"/>
                <a:cs typeface="+mn-cs"/>
              </a:rPr>
              <a:t>8-3</a:t>
            </a:r>
            <a:r>
              <a:rPr kumimoji="0" lang="zh-CN" altLang="en-US" sz="2000" kern="1200" cap="none" spc="0" normalizeH="0" baseline="0" noProof="0" dirty="0">
                <a:latin typeface="+mn-ea"/>
                <a:ea typeface="+mn-ea"/>
                <a:cs typeface="+mn-cs"/>
              </a:rPr>
              <a:t>带通滤波器的幅频响应曲线</a:t>
            </a:r>
            <a:endParaRPr kumimoji="0" lang="zh-CN" altLang="en-US" sz="2000" kern="1200" cap="none" spc="0" normalizeH="0" baseline="0" noProof="0" dirty="0">
              <a:latin typeface="+mn-ea"/>
              <a:ea typeface="+mn-ea"/>
              <a:cs typeface="+mn-cs"/>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3666" name="Rectangle 2"/>
          <p:cNvSpPr>
            <a:spLocks noGrp="1"/>
          </p:cNvSpPr>
          <p:nvPr>
            <p:ph type="title"/>
          </p:nvPr>
        </p:nvSpPr>
        <p:spPr/>
        <p:txBody>
          <a:bodyPr vert="horz" wrap="square" lIns="91440" tIns="45720" rIns="91440" bIns="45720" anchor="ctr" anchorCtr="0"/>
          <a:p>
            <a:r>
              <a:rPr lang="en-US" altLang="zh-CN" dirty="0"/>
              <a:t> </a:t>
            </a:r>
            <a:endParaRPr lang="en-US" altLang="zh-CN" dirty="0"/>
          </a:p>
        </p:txBody>
      </p:sp>
      <p:sp>
        <p:nvSpPr>
          <p:cNvPr id="113667" name="Rectangle 3"/>
          <p:cNvSpPr>
            <a:spLocks noGrp="1"/>
          </p:cNvSpPr>
          <p:nvPr>
            <p:ph idx="1"/>
          </p:nvPr>
        </p:nvSpPr>
        <p:spPr>
          <a:xfrm>
            <a:off x="323850" y="1052513"/>
            <a:ext cx="8362950" cy="4525962"/>
          </a:xfrm>
        </p:spPr>
        <p:txBody>
          <a:bodyPr vert="horz" wrap="square" lIns="91440" tIns="45720" rIns="91440" bIns="45720" anchor="t" anchorCtr="0"/>
          <a:p>
            <a:pPr>
              <a:lnSpc>
                <a:spcPct val="150000"/>
              </a:lnSpc>
              <a:buNone/>
            </a:pPr>
            <a:r>
              <a:rPr lang="zh-CN" altLang="en-US" sz="2800" dirty="0">
                <a:latin typeface="黑体" panose="02010609060101010101" pitchFamily="49" charset="-122"/>
              </a:rPr>
              <a:t>课堂练习：</a:t>
            </a:r>
            <a:endParaRPr lang="en-US" altLang="zh-CN" sz="2800" dirty="0">
              <a:latin typeface="黑体" panose="02010609060101010101" pitchFamily="49" charset="-122"/>
            </a:endParaRPr>
          </a:p>
          <a:p>
            <a:pPr>
              <a:lnSpc>
                <a:spcPct val="150000"/>
              </a:lnSpc>
              <a:buNone/>
            </a:pPr>
            <a:r>
              <a:rPr lang="en-US" altLang="zh-CN" sz="2800" dirty="0">
                <a:latin typeface="黑体" panose="02010609060101010101" pitchFamily="49" charset="-122"/>
              </a:rPr>
              <a:t>  1</a:t>
            </a:r>
            <a:r>
              <a:rPr lang="zh-CN" altLang="en-US" sz="2800" dirty="0">
                <a:latin typeface="黑体" panose="02010609060101010101" pitchFamily="49" charset="-122"/>
              </a:rPr>
              <a:t>、需要一个通带边缘频率为</a:t>
            </a:r>
            <a:r>
              <a:rPr lang="en-US" altLang="zh-CN" sz="2800" dirty="0">
                <a:latin typeface="黑体" panose="02010609060101010101" pitchFamily="49" charset="-122"/>
              </a:rPr>
              <a:t>8kHz,</a:t>
            </a:r>
            <a:r>
              <a:rPr lang="zh-CN" altLang="en-US" sz="2800" dirty="0">
                <a:latin typeface="黑体" panose="02010609060101010101" pitchFamily="49" charset="-122"/>
              </a:rPr>
              <a:t>阻带边缘频率为</a:t>
            </a:r>
            <a:r>
              <a:rPr lang="en-US" altLang="zh-CN" sz="2800" dirty="0">
                <a:latin typeface="黑体" panose="02010609060101010101" pitchFamily="49" charset="-122"/>
              </a:rPr>
              <a:t>6kHz</a:t>
            </a:r>
            <a:r>
              <a:rPr lang="zh-CN" altLang="en-US" sz="2800" dirty="0">
                <a:latin typeface="黑体" panose="02010609060101010101" pitchFamily="49" charset="-122"/>
              </a:rPr>
              <a:t>的高通滤波器，阻带增益至少比通带增益低</a:t>
            </a:r>
            <a:r>
              <a:rPr lang="en-US" altLang="zh-CN" sz="2800" dirty="0">
                <a:latin typeface="黑体" panose="02010609060101010101" pitchFamily="49" charset="-122"/>
              </a:rPr>
              <a:t>40dB,</a:t>
            </a:r>
            <a:r>
              <a:rPr lang="zh-CN" altLang="en-US" sz="2800" dirty="0">
                <a:latin typeface="黑体" panose="02010609060101010101" pitchFamily="49" charset="-122"/>
              </a:rPr>
              <a:t>采样频率为</a:t>
            </a:r>
            <a:r>
              <a:rPr lang="en-US" altLang="zh-CN" sz="2800" dirty="0">
                <a:latin typeface="黑体" panose="02010609060101010101" pitchFamily="49" charset="-122"/>
              </a:rPr>
              <a:t>22kHz</a:t>
            </a:r>
            <a:r>
              <a:rPr lang="zh-CN" altLang="en-US" sz="2800" dirty="0">
                <a:latin typeface="黑体" panose="02010609060101010101" pitchFamily="49" charset="-122"/>
              </a:rPr>
              <a:t>。设计该滤波器。</a:t>
            </a:r>
            <a:endParaRPr lang="zh-CN" altLang="en-US" sz="2800" dirty="0">
              <a:latin typeface="黑体" panose="02010609060101010101" pitchFamily="49"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5538" name="Object 5"/>
          <p:cNvGraphicFramePr>
            <a:graphicFrameLocks noChangeAspect="1"/>
          </p:cNvGraphicFramePr>
          <p:nvPr/>
        </p:nvGraphicFramePr>
        <p:xfrm>
          <a:off x="714375" y="357188"/>
          <a:ext cx="7429500" cy="4064000"/>
        </p:xfrm>
        <a:graphic>
          <a:graphicData uri="http://schemas.openxmlformats.org/presentationml/2006/ole">
            <mc:AlternateContent xmlns:mc="http://schemas.openxmlformats.org/markup-compatibility/2006">
              <mc:Choice xmlns:v="urn:schemas-microsoft-com:vml" Requires="v">
                <p:oleObj spid="_x0000_s3181" name="" r:id="rId1" imgW="10287000" imgH="6858000" progId="PhotoSuite.Image">
                  <p:embed/>
                </p:oleObj>
              </mc:Choice>
              <mc:Fallback>
                <p:oleObj name="" r:id="rId1" imgW="10287000" imgH="6858000" progId="PhotoSuite.Image">
                  <p:embed/>
                  <p:pic>
                    <p:nvPicPr>
                      <p:cNvPr id="0" name="图片 3180"/>
                      <p:cNvPicPr/>
                      <p:nvPr/>
                    </p:nvPicPr>
                    <p:blipFill>
                      <a:blip r:embed="rId2"/>
                      <a:stretch>
                        <a:fillRect/>
                      </a:stretch>
                    </p:blipFill>
                    <p:spPr>
                      <a:xfrm>
                        <a:off x="714375" y="357188"/>
                        <a:ext cx="7429500" cy="4064000"/>
                      </a:xfrm>
                      <a:prstGeom prst="rect">
                        <a:avLst/>
                      </a:prstGeom>
                      <a:noFill/>
                      <a:ln w="38100">
                        <a:noFill/>
                        <a:miter/>
                      </a:ln>
                    </p:spPr>
                  </p:pic>
                </p:oleObj>
              </mc:Fallback>
            </mc:AlternateContent>
          </a:graphicData>
        </a:graphic>
      </p:graphicFrame>
      <p:sp>
        <p:nvSpPr>
          <p:cNvPr id="65539" name="标题 5"/>
          <p:cNvSpPr>
            <a:spLocks noGrp="1"/>
          </p:cNvSpPr>
          <p:nvPr>
            <p:ph type="title"/>
          </p:nvPr>
        </p:nvSpPr>
        <p:spPr/>
        <p:txBody>
          <a:bodyPr vert="horz" wrap="square" lIns="91440" tIns="45720" rIns="91440" bIns="45720" anchor="ctr" anchorCtr="0"/>
          <a:p>
            <a:pPr>
              <a:buNone/>
            </a:pPr>
            <a:endParaRPr lang="zh-CN" altLang="en-US" dirty="0"/>
          </a:p>
        </p:txBody>
      </p:sp>
      <p:sp>
        <p:nvSpPr>
          <p:cNvPr id="7" name="TextBox 6"/>
          <p:cNvSpPr txBox="1"/>
          <p:nvPr/>
        </p:nvSpPr>
        <p:spPr>
          <a:xfrm>
            <a:off x="1143000" y="4286250"/>
            <a:ext cx="7286625" cy="1668463"/>
          </a:xfrm>
          <a:prstGeom prst="rect">
            <a:avLst/>
          </a:prstGeom>
          <a:noFill/>
        </p:spPr>
        <p:txBody>
          <a:bodyPr wrap="square" rtlCol="0">
            <a:spAutoFit/>
          </a:bodyPr>
          <a:lstStyle/>
          <a:p>
            <a:pPr marR="0" defTabSz="914400">
              <a:lnSpc>
                <a:spcPct val="150000"/>
              </a:lnSpc>
              <a:buClrTx/>
              <a:buSzTx/>
              <a:buFontTx/>
              <a:buNone/>
              <a:defRPr/>
            </a:pPr>
            <a:r>
              <a:rPr kumimoji="0" lang="zh-CN" altLang="en-US" sz="2400" kern="1200" cap="none" spc="0" normalizeH="0" baseline="0" noProof="0" dirty="0" smtClean="0">
                <a:latin typeface="+mn-ea"/>
                <a:ea typeface="+mn-ea"/>
                <a:cs typeface="+mn-cs"/>
              </a:rPr>
              <a:t>高通滤波器的中心频率</a:t>
            </a:r>
            <a:r>
              <a:rPr kumimoji="0" lang="en-US" altLang="zh-CN" sz="2400" kern="1200" cap="none" spc="0" normalizeH="0" baseline="0" noProof="0" dirty="0" smtClean="0">
                <a:latin typeface="+mn-ea"/>
                <a:ea typeface="+mn-ea"/>
                <a:cs typeface="+mn-cs"/>
              </a:rPr>
              <a:t>f0=</a:t>
            </a:r>
            <a:r>
              <a:rPr kumimoji="0" lang="en-US" altLang="zh-CN" sz="2400" kern="1200" cap="none" spc="0" normalizeH="0" baseline="0" noProof="0" dirty="0" err="1" smtClean="0">
                <a:latin typeface="+mn-ea"/>
                <a:ea typeface="+mn-ea"/>
                <a:cs typeface="+mn-cs"/>
              </a:rPr>
              <a:t>fs</a:t>
            </a:r>
            <a:r>
              <a:rPr kumimoji="0" lang="en-US" altLang="zh-CN" sz="2400" kern="1200" cap="none" spc="0" normalizeH="0" baseline="0" noProof="0" dirty="0" smtClean="0">
                <a:latin typeface="+mn-ea"/>
                <a:ea typeface="+mn-ea"/>
                <a:cs typeface="+mn-cs"/>
              </a:rPr>
              <a:t>/2=11kHz</a:t>
            </a:r>
            <a:endParaRPr kumimoji="0" lang="en-US" altLang="zh-CN" sz="2400" kern="1200" cap="none" spc="0" normalizeH="0" baseline="0" noProof="0" dirty="0" smtClean="0">
              <a:latin typeface="+mn-ea"/>
              <a:ea typeface="+mn-ea"/>
              <a:cs typeface="+mn-cs"/>
            </a:endParaRPr>
          </a:p>
          <a:p>
            <a:pPr marR="0" defTabSz="914400">
              <a:lnSpc>
                <a:spcPct val="150000"/>
              </a:lnSpc>
              <a:buClrTx/>
              <a:buSzTx/>
              <a:buFontTx/>
              <a:buNone/>
              <a:defRPr/>
            </a:pPr>
            <a:r>
              <a:rPr kumimoji="0" lang="zh-CN" altLang="en-US" sz="2400" kern="1200" cap="none" spc="0" normalizeH="0" baseline="0" noProof="0" dirty="0" smtClean="0">
                <a:latin typeface="+mn-ea"/>
                <a:ea typeface="+mn-ea"/>
                <a:cs typeface="+mn-cs"/>
              </a:rPr>
              <a:t>其低通原型指标：通带边缘频率为</a:t>
            </a:r>
            <a:r>
              <a:rPr kumimoji="0" lang="en-US" altLang="zh-CN" sz="2400" kern="1200" cap="none" spc="0" normalizeH="0" baseline="0" noProof="0" dirty="0" smtClean="0">
                <a:latin typeface="+mn-ea"/>
                <a:ea typeface="+mn-ea"/>
                <a:cs typeface="+mn-cs"/>
              </a:rPr>
              <a:t>3000Hz</a:t>
            </a:r>
            <a:r>
              <a:rPr kumimoji="0" lang="zh-CN" altLang="en-US" sz="2400" kern="1200" cap="none" spc="0" normalizeH="0" baseline="0" noProof="0" dirty="0" smtClean="0">
                <a:latin typeface="+mn-ea"/>
                <a:ea typeface="+mn-ea"/>
                <a:cs typeface="+mn-cs"/>
              </a:rPr>
              <a:t>，阻带边缘频率为</a:t>
            </a:r>
            <a:r>
              <a:rPr kumimoji="0" lang="en-US" altLang="zh-CN" sz="2400" kern="1200" cap="none" spc="0" normalizeH="0" baseline="0" noProof="0" dirty="0" smtClean="0">
                <a:latin typeface="+mn-ea"/>
                <a:ea typeface="+mn-ea"/>
                <a:cs typeface="+mn-cs"/>
              </a:rPr>
              <a:t>5kHz</a:t>
            </a:r>
            <a:r>
              <a:rPr kumimoji="0" lang="zh-CN" altLang="en-US" sz="2400" kern="1200" cap="none" spc="0" normalizeH="0" baseline="0" noProof="0" dirty="0" smtClean="0">
                <a:latin typeface="+mn-ea"/>
                <a:ea typeface="+mn-ea"/>
                <a:cs typeface="+mn-cs"/>
              </a:rPr>
              <a:t>，过渡带宽度为</a:t>
            </a:r>
            <a:r>
              <a:rPr kumimoji="0" lang="en-US" altLang="zh-CN" sz="2400" kern="1200" cap="none" spc="0" normalizeH="0" baseline="0" noProof="0" dirty="0" smtClean="0">
                <a:latin typeface="+mn-ea"/>
                <a:ea typeface="+mn-ea"/>
                <a:cs typeface="+mn-cs"/>
              </a:rPr>
              <a:t>2000Hz</a:t>
            </a:r>
            <a:endParaRPr kumimoji="0" lang="zh-CN" altLang="en-US" sz="2400" kern="1200" cap="none" spc="0" normalizeH="0" baseline="0" noProof="0" dirty="0" smtClean="0">
              <a:latin typeface="+mn-ea"/>
              <a:ea typeface="+mn-ea"/>
              <a:cs typeface="+mn-cs"/>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8" name="内容占位符 2"/>
          <p:cNvSpPr>
            <a:spLocks noGrp="1"/>
          </p:cNvSpPr>
          <p:nvPr>
            <p:ph idx="1"/>
          </p:nvPr>
        </p:nvSpPr>
        <p:spPr>
          <a:xfrm>
            <a:off x="214313" y="357188"/>
            <a:ext cx="8229600" cy="6286500"/>
          </a:xfrm>
        </p:spPr>
        <p:txBody>
          <a:bodyPr vert="horz" wrap="square" lIns="91440" tIns="45720" rIns="91440" bIns="45720" anchor="t" anchorCtr="0"/>
          <a:p>
            <a:pPr>
              <a:buNone/>
            </a:pPr>
            <a:r>
              <a:rPr lang="zh-CN" altLang="en-US" sz="2400" dirty="0"/>
              <a:t>（</a:t>
            </a:r>
            <a:r>
              <a:rPr lang="en-US" altLang="zh-CN" sz="2400" dirty="0"/>
              <a:t>1</a:t>
            </a:r>
            <a:r>
              <a:rPr lang="zh-CN" altLang="en-US" sz="2400" dirty="0"/>
              <a:t>）按照下式选择低通原型的通带边缘频率：</a:t>
            </a:r>
            <a:endParaRPr lang="en-US" altLang="zh-CN" sz="2400" dirty="0"/>
          </a:p>
          <a:p>
            <a:pPr>
              <a:buNone/>
            </a:pPr>
            <a:endParaRPr lang="en-US" altLang="zh-CN" sz="2400" dirty="0"/>
          </a:p>
          <a:p>
            <a:pPr>
              <a:buNone/>
            </a:pPr>
            <a:endParaRPr lang="en-US" altLang="zh-CN" sz="2400" dirty="0"/>
          </a:p>
          <a:p>
            <a:pPr>
              <a:buNone/>
            </a:pPr>
            <a:endParaRPr lang="en-US" altLang="zh-CN" sz="2400" dirty="0"/>
          </a:p>
          <a:p>
            <a:pPr>
              <a:lnSpc>
                <a:spcPct val="150000"/>
              </a:lnSpc>
              <a:buNone/>
            </a:pPr>
            <a:r>
              <a:rPr lang="zh-CN" altLang="en-US" sz="2400" dirty="0"/>
              <a:t>（</a:t>
            </a:r>
            <a:r>
              <a:rPr lang="en-US" altLang="zh-CN" sz="2400" dirty="0"/>
              <a:t>2</a:t>
            </a:r>
            <a:r>
              <a:rPr lang="zh-CN" altLang="en-US" sz="2400" dirty="0"/>
              <a:t>）计算</a:t>
            </a:r>
            <a:r>
              <a:rPr lang="en-US" altLang="zh-CN" sz="2400" dirty="0"/>
              <a:t> </a:t>
            </a:r>
            <a:endParaRPr lang="en-US" altLang="zh-CN" sz="2400" dirty="0"/>
          </a:p>
          <a:p>
            <a:pPr>
              <a:lnSpc>
                <a:spcPct val="150000"/>
              </a:lnSpc>
              <a:buNone/>
            </a:pPr>
            <a:r>
              <a:rPr lang="zh-CN" altLang="en-US" sz="2400" dirty="0"/>
              <a:t>         并得到理想低通原型滤波器的脉冲响应</a:t>
            </a:r>
            <a:endParaRPr lang="en-US" altLang="zh-CN" sz="2400" dirty="0"/>
          </a:p>
          <a:p>
            <a:pPr>
              <a:lnSpc>
                <a:spcPct val="150000"/>
              </a:lnSpc>
              <a:buNone/>
            </a:pPr>
            <a:endParaRPr lang="en-US" altLang="zh-CN" sz="2400" dirty="0"/>
          </a:p>
          <a:p>
            <a:pPr>
              <a:lnSpc>
                <a:spcPct val="150000"/>
              </a:lnSpc>
              <a:buNone/>
            </a:pPr>
            <a:r>
              <a:rPr lang="zh-CN" altLang="en-US" sz="2400" dirty="0"/>
              <a:t>（</a:t>
            </a:r>
            <a:r>
              <a:rPr lang="en-US" altLang="zh-CN" sz="2400" dirty="0"/>
              <a:t>3</a:t>
            </a:r>
            <a:r>
              <a:rPr lang="zh-CN" altLang="en-US" sz="2400" dirty="0"/>
              <a:t>）选择窗函数，由于阻带衰减不小于为</a:t>
            </a:r>
            <a:r>
              <a:rPr lang="en-US" altLang="zh-CN" sz="2400" dirty="0"/>
              <a:t>40dB </a:t>
            </a:r>
            <a:r>
              <a:rPr lang="zh-CN" altLang="en-US" sz="2400" dirty="0"/>
              <a:t>，查表</a:t>
            </a:r>
            <a:r>
              <a:rPr lang="en-US" altLang="zh-CN" sz="2400" dirty="0"/>
              <a:t>8-1</a:t>
            </a:r>
            <a:r>
              <a:rPr lang="zh-CN" altLang="en-US" sz="2400" dirty="0"/>
              <a:t>可知选择汉宁窗，用表中</a:t>
            </a:r>
            <a:r>
              <a:rPr lang="en-US" altLang="zh-CN" sz="2400" dirty="0"/>
              <a:t>N</a:t>
            </a:r>
            <a:r>
              <a:rPr lang="zh-CN" altLang="en-US" sz="2400" dirty="0"/>
              <a:t>的公式计算所需窗的长度：</a:t>
            </a:r>
            <a:endParaRPr lang="en-US" altLang="zh-CN" sz="2400" dirty="0"/>
          </a:p>
          <a:p>
            <a:pPr>
              <a:lnSpc>
                <a:spcPct val="150000"/>
              </a:lnSpc>
              <a:buNone/>
            </a:pPr>
            <a:endParaRPr lang="en-US" altLang="zh-CN" sz="2400" dirty="0"/>
          </a:p>
          <a:p>
            <a:pPr>
              <a:lnSpc>
                <a:spcPct val="150000"/>
              </a:lnSpc>
              <a:buNone/>
            </a:pPr>
            <a:r>
              <a:rPr lang="zh-CN" altLang="en-US" sz="2400" dirty="0"/>
              <a:t>选择奇数项</a:t>
            </a:r>
            <a:r>
              <a:rPr lang="en-US" altLang="zh-CN" sz="2400" dirty="0"/>
              <a:t>N=37 </a:t>
            </a:r>
            <a:r>
              <a:rPr lang="zh-CN" altLang="en-US" sz="2400" dirty="0"/>
              <a:t>，窗函数</a:t>
            </a:r>
            <a:endParaRPr lang="en-US" altLang="zh-CN" sz="2400" dirty="0"/>
          </a:p>
          <a:p>
            <a:pPr>
              <a:lnSpc>
                <a:spcPct val="150000"/>
              </a:lnSpc>
              <a:buNone/>
            </a:pPr>
            <a:endParaRPr lang="en-US" altLang="zh-CN" sz="2400" dirty="0"/>
          </a:p>
          <a:p>
            <a:pPr>
              <a:lnSpc>
                <a:spcPct val="150000"/>
              </a:lnSpc>
              <a:buNone/>
            </a:pPr>
            <a:endParaRPr lang="zh-CN" altLang="en-US" sz="2400" dirty="0"/>
          </a:p>
          <a:p>
            <a:pPr>
              <a:lnSpc>
                <a:spcPct val="150000"/>
              </a:lnSpc>
              <a:buNone/>
            </a:pPr>
            <a:endParaRPr lang="zh-CN" altLang="en-US" sz="2400" dirty="0"/>
          </a:p>
          <a:p>
            <a:pPr>
              <a:buNone/>
            </a:pPr>
            <a:endParaRPr lang="zh-CN" altLang="en-US" dirty="0"/>
          </a:p>
        </p:txBody>
      </p:sp>
      <p:sp>
        <p:nvSpPr>
          <p:cNvPr id="66569" name="Rectangle 2"/>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6562" name="Object 2"/>
          <p:cNvGraphicFramePr/>
          <p:nvPr/>
        </p:nvGraphicFramePr>
        <p:xfrm>
          <a:off x="2922588" y="1000125"/>
          <a:ext cx="2708275" cy="642938"/>
        </p:xfrm>
        <a:graphic>
          <a:graphicData uri="http://schemas.openxmlformats.org/presentationml/2006/ole">
            <mc:AlternateContent xmlns:mc="http://schemas.openxmlformats.org/markup-compatibility/2006">
              <mc:Choice xmlns:v="urn:schemas-microsoft-com:vml" Requires="v">
                <p:oleObj spid="_x0000_s3182" name="" r:id="rId1" imgW="1459865" imgH="342900" progId="Equation.DSMT4">
                  <p:embed/>
                </p:oleObj>
              </mc:Choice>
              <mc:Fallback>
                <p:oleObj name="" r:id="rId1" imgW="1459865" imgH="342900" progId="Equation.DSMT4">
                  <p:embed/>
                  <p:pic>
                    <p:nvPicPr>
                      <p:cNvPr id="0" name="图片 3181"/>
                      <p:cNvPicPr/>
                      <p:nvPr/>
                    </p:nvPicPr>
                    <p:blipFill>
                      <a:blip r:embed="rId2"/>
                      <a:stretch>
                        <a:fillRect/>
                      </a:stretch>
                    </p:blipFill>
                    <p:spPr>
                      <a:xfrm>
                        <a:off x="2922588" y="1000125"/>
                        <a:ext cx="2708275" cy="642938"/>
                      </a:xfrm>
                      <a:prstGeom prst="rect">
                        <a:avLst/>
                      </a:prstGeom>
                      <a:noFill/>
                      <a:ln w="38100">
                        <a:noFill/>
                        <a:miter/>
                      </a:ln>
                    </p:spPr>
                  </p:pic>
                </p:oleObj>
              </mc:Fallback>
            </mc:AlternateContent>
          </a:graphicData>
        </a:graphic>
      </p:graphicFrame>
      <p:sp>
        <p:nvSpPr>
          <p:cNvPr id="66570"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6571"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6572"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6573" name="Rectangle 10"/>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6563" name="Object 6"/>
          <p:cNvGraphicFramePr/>
          <p:nvPr/>
        </p:nvGraphicFramePr>
        <p:xfrm>
          <a:off x="4000342" y="5857717"/>
          <a:ext cx="1808480" cy="500380"/>
        </p:xfrm>
        <a:graphic>
          <a:graphicData uri="http://schemas.openxmlformats.org/presentationml/2006/ole">
            <mc:AlternateContent xmlns:mc="http://schemas.openxmlformats.org/markup-compatibility/2006">
              <mc:Choice xmlns:v="urn:schemas-microsoft-com:vml" Requires="v">
                <p:oleObj spid="_x0000_s3183" name="" r:id="rId3" imgW="1346200" imgH="368300" progId="Equation.DSMT4">
                  <p:embed/>
                </p:oleObj>
              </mc:Choice>
              <mc:Fallback>
                <p:oleObj name="" r:id="rId3" imgW="1346200" imgH="368300" progId="Equation.DSMT4">
                  <p:embed/>
                  <p:pic>
                    <p:nvPicPr>
                      <p:cNvPr id="0" name="图片 3182"/>
                      <p:cNvPicPr/>
                      <p:nvPr/>
                    </p:nvPicPr>
                    <p:blipFill>
                      <a:blip r:embed="rId4"/>
                      <a:stretch>
                        <a:fillRect/>
                      </a:stretch>
                    </p:blipFill>
                    <p:spPr>
                      <a:xfrm>
                        <a:off x="4000342" y="5857717"/>
                        <a:ext cx="1808480" cy="500380"/>
                      </a:xfrm>
                      <a:prstGeom prst="rect">
                        <a:avLst/>
                      </a:prstGeom>
                      <a:noFill/>
                      <a:ln w="38100">
                        <a:noFill/>
                        <a:miter/>
                      </a:ln>
                    </p:spPr>
                  </p:pic>
                </p:oleObj>
              </mc:Fallback>
            </mc:AlternateContent>
          </a:graphicData>
        </a:graphic>
      </p:graphicFrame>
      <p:sp>
        <p:nvSpPr>
          <p:cNvPr id="66574" name="Rectangle 1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6564" name="Object 7"/>
          <p:cNvGraphicFramePr/>
          <p:nvPr/>
        </p:nvGraphicFramePr>
        <p:xfrm>
          <a:off x="6586538" y="5929313"/>
          <a:ext cx="1511300" cy="357187"/>
        </p:xfrm>
        <a:graphic>
          <a:graphicData uri="http://schemas.openxmlformats.org/presentationml/2006/ole">
            <mc:AlternateContent xmlns:mc="http://schemas.openxmlformats.org/markup-compatibility/2006">
              <mc:Choice xmlns:v="urn:schemas-microsoft-com:vml" Requires="v">
                <p:oleObj spid="_x0000_s3184" name="" r:id="rId5" imgW="647065" imgH="152400" progId="Equation.DSMT4">
                  <p:embed/>
                </p:oleObj>
              </mc:Choice>
              <mc:Fallback>
                <p:oleObj name="" r:id="rId5" imgW="647065" imgH="152400" progId="Equation.DSMT4">
                  <p:embed/>
                  <p:pic>
                    <p:nvPicPr>
                      <p:cNvPr id="0" name="图片 3183"/>
                      <p:cNvPicPr/>
                      <p:nvPr/>
                    </p:nvPicPr>
                    <p:blipFill>
                      <a:blip r:embed="rId6"/>
                      <a:stretch>
                        <a:fillRect/>
                      </a:stretch>
                    </p:blipFill>
                    <p:spPr>
                      <a:xfrm>
                        <a:off x="6586538" y="5929313"/>
                        <a:ext cx="1511300" cy="357187"/>
                      </a:xfrm>
                      <a:prstGeom prst="rect">
                        <a:avLst/>
                      </a:prstGeom>
                      <a:noFill/>
                      <a:ln w="38100">
                        <a:noFill/>
                        <a:miter/>
                      </a:ln>
                    </p:spPr>
                  </p:pic>
                </p:oleObj>
              </mc:Fallback>
            </mc:AlternateContent>
          </a:graphicData>
        </a:graphic>
      </p:graphicFrame>
      <p:sp>
        <p:nvSpPr>
          <p:cNvPr id="66575"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6565" name="Object 8"/>
          <p:cNvGraphicFramePr/>
          <p:nvPr/>
        </p:nvGraphicFramePr>
        <p:xfrm>
          <a:off x="2465388" y="2143125"/>
          <a:ext cx="3427412" cy="717550"/>
        </p:xfrm>
        <a:graphic>
          <a:graphicData uri="http://schemas.openxmlformats.org/presentationml/2006/ole">
            <mc:AlternateContent xmlns:mc="http://schemas.openxmlformats.org/markup-compatibility/2006">
              <mc:Choice xmlns:v="urn:schemas-microsoft-com:vml" Requires="v">
                <p:oleObj spid="_x0000_s3185" name="" r:id="rId7" imgW="1815465" imgH="381000" progId="Equation.DSMT4">
                  <p:embed/>
                </p:oleObj>
              </mc:Choice>
              <mc:Fallback>
                <p:oleObj name="" r:id="rId7" imgW="1815465" imgH="381000" progId="Equation.DSMT4">
                  <p:embed/>
                  <p:pic>
                    <p:nvPicPr>
                      <p:cNvPr id="0" name="图片 3184"/>
                      <p:cNvPicPr/>
                      <p:nvPr/>
                    </p:nvPicPr>
                    <p:blipFill>
                      <a:blip r:embed="rId8"/>
                      <a:stretch>
                        <a:fillRect/>
                      </a:stretch>
                    </p:blipFill>
                    <p:spPr>
                      <a:xfrm>
                        <a:off x="2465388" y="2143125"/>
                        <a:ext cx="3427412" cy="717550"/>
                      </a:xfrm>
                      <a:prstGeom prst="rect">
                        <a:avLst/>
                      </a:prstGeom>
                      <a:noFill/>
                      <a:ln w="38100">
                        <a:noFill/>
                        <a:miter/>
                      </a:ln>
                    </p:spPr>
                  </p:pic>
                </p:oleObj>
              </mc:Fallback>
            </mc:AlternateContent>
          </a:graphicData>
        </a:graphic>
      </p:graphicFrame>
      <p:sp>
        <p:nvSpPr>
          <p:cNvPr id="66576" name="Rectangle 11"/>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6566" name="Object 10"/>
          <p:cNvGraphicFramePr/>
          <p:nvPr/>
        </p:nvGraphicFramePr>
        <p:xfrm>
          <a:off x="2693988" y="3357563"/>
          <a:ext cx="2846387" cy="571500"/>
        </p:xfrm>
        <a:graphic>
          <a:graphicData uri="http://schemas.openxmlformats.org/presentationml/2006/ole">
            <mc:AlternateContent xmlns:mc="http://schemas.openxmlformats.org/markup-compatibility/2006">
              <mc:Choice xmlns:v="urn:schemas-microsoft-com:vml" Requires="v">
                <p:oleObj spid="_x0000_s3186" name="" r:id="rId9" imgW="1751330" imgH="355600" progId="Equation.DSMT4">
                  <p:embed/>
                </p:oleObj>
              </mc:Choice>
              <mc:Fallback>
                <p:oleObj name="" r:id="rId9" imgW="1751330" imgH="355600" progId="Equation.DSMT4">
                  <p:embed/>
                  <p:pic>
                    <p:nvPicPr>
                      <p:cNvPr id="0" name="图片 3185"/>
                      <p:cNvPicPr/>
                      <p:nvPr/>
                    </p:nvPicPr>
                    <p:blipFill>
                      <a:blip r:embed="rId10"/>
                      <a:stretch>
                        <a:fillRect/>
                      </a:stretch>
                    </p:blipFill>
                    <p:spPr>
                      <a:xfrm>
                        <a:off x="2693988" y="3357563"/>
                        <a:ext cx="2846387" cy="571500"/>
                      </a:xfrm>
                      <a:prstGeom prst="rect">
                        <a:avLst/>
                      </a:prstGeom>
                      <a:noFill/>
                      <a:ln w="38100">
                        <a:noFill/>
                        <a:miter/>
                      </a:ln>
                    </p:spPr>
                  </p:pic>
                </p:oleObj>
              </mc:Fallback>
            </mc:AlternateContent>
          </a:graphicData>
        </a:graphic>
      </p:graphicFrame>
      <p:sp>
        <p:nvSpPr>
          <p:cNvPr id="66577" name="Rectangle 1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6567" name="Object 12"/>
          <p:cNvGraphicFramePr/>
          <p:nvPr/>
        </p:nvGraphicFramePr>
        <p:xfrm>
          <a:off x="2486025" y="5072063"/>
          <a:ext cx="3341688" cy="642937"/>
        </p:xfrm>
        <a:graphic>
          <a:graphicData uri="http://schemas.openxmlformats.org/presentationml/2006/ole">
            <mc:AlternateContent xmlns:mc="http://schemas.openxmlformats.org/markup-compatibility/2006">
              <mc:Choice xmlns:v="urn:schemas-microsoft-com:vml" Requires="v">
                <p:oleObj spid="_x0000_s3187" name="" r:id="rId11" imgW="1827530" imgH="355600" progId="Equation.DSMT4">
                  <p:embed/>
                </p:oleObj>
              </mc:Choice>
              <mc:Fallback>
                <p:oleObj name="" r:id="rId11" imgW="1827530" imgH="355600" progId="Equation.DSMT4">
                  <p:embed/>
                  <p:pic>
                    <p:nvPicPr>
                      <p:cNvPr id="0" name="图片 3186"/>
                      <p:cNvPicPr/>
                      <p:nvPr/>
                    </p:nvPicPr>
                    <p:blipFill>
                      <a:blip r:embed="rId12"/>
                      <a:stretch>
                        <a:fillRect/>
                      </a:stretch>
                    </p:blipFill>
                    <p:spPr>
                      <a:xfrm>
                        <a:off x="2486025" y="5072063"/>
                        <a:ext cx="3341688" cy="642937"/>
                      </a:xfrm>
                      <a:prstGeom prst="rect">
                        <a:avLst/>
                      </a:prstGeom>
                      <a:noFill/>
                      <a:ln w="38100">
                        <a:noFill/>
                        <a:miter/>
                      </a:ln>
                    </p:spPr>
                  </p:pic>
                </p:oleObj>
              </mc:Fallback>
            </mc:AlternateContent>
          </a:graphicData>
        </a:graphic>
      </p:graphicFrame>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91" name="内容占位符 2"/>
          <p:cNvSpPr>
            <a:spLocks noGrp="1"/>
          </p:cNvSpPr>
          <p:nvPr>
            <p:ph idx="1"/>
          </p:nvPr>
        </p:nvSpPr>
        <p:spPr>
          <a:xfrm>
            <a:off x="285750" y="0"/>
            <a:ext cx="8229600" cy="6286500"/>
          </a:xfrm>
        </p:spPr>
        <p:txBody>
          <a:bodyPr vert="horz" wrap="square" lIns="91440" tIns="45720" rIns="91440" bIns="45720" anchor="t" anchorCtr="0"/>
          <a:p>
            <a:pPr>
              <a:lnSpc>
                <a:spcPct val="150000"/>
              </a:lnSpc>
              <a:buNone/>
            </a:pPr>
            <a:r>
              <a:rPr lang="zh-CN" altLang="en-US" sz="2400" dirty="0"/>
              <a:t>（</a:t>
            </a:r>
            <a:r>
              <a:rPr lang="en-US" altLang="zh-CN" sz="2400" dirty="0"/>
              <a:t>4</a:t>
            </a:r>
            <a:r>
              <a:rPr lang="zh-CN" altLang="en-US" sz="2400" dirty="0"/>
              <a:t>）确定频移函数</a:t>
            </a:r>
            <a:endParaRPr lang="en-US" altLang="zh-CN" sz="2400" dirty="0"/>
          </a:p>
          <a:p>
            <a:pPr>
              <a:lnSpc>
                <a:spcPct val="150000"/>
              </a:lnSpc>
              <a:buNone/>
            </a:pPr>
            <a:r>
              <a:rPr lang="en-US" altLang="zh-CN" sz="2400" dirty="0"/>
              <a:t>         </a:t>
            </a:r>
            <a:r>
              <a:rPr lang="zh-CN" altLang="en-US" sz="2400" dirty="0"/>
              <a:t>对于带通滤波器，</a:t>
            </a:r>
            <a:endParaRPr lang="zh-CN" altLang="en-US" sz="2400" dirty="0"/>
          </a:p>
          <a:p>
            <a:pPr>
              <a:lnSpc>
                <a:spcPct val="150000"/>
              </a:lnSpc>
              <a:buNone/>
            </a:pPr>
            <a:r>
              <a:rPr lang="zh-CN" altLang="en-US" sz="2400" dirty="0"/>
              <a:t>          即</a:t>
            </a:r>
            <a:r>
              <a:rPr lang="zh-CN" altLang="en-US" sz="2400" b="1" dirty="0"/>
              <a:t> </a:t>
            </a:r>
            <a:endParaRPr lang="en-US" altLang="zh-CN" sz="2400" b="1" dirty="0"/>
          </a:p>
          <a:p>
            <a:pPr>
              <a:lnSpc>
                <a:spcPct val="150000"/>
              </a:lnSpc>
              <a:buNone/>
            </a:pPr>
            <a:r>
              <a:rPr lang="zh-CN" altLang="en-US" sz="2400" dirty="0"/>
              <a:t>（</a:t>
            </a:r>
            <a:r>
              <a:rPr lang="en-US" altLang="zh-CN" sz="2400" dirty="0"/>
              <a:t>5</a:t>
            </a:r>
            <a:r>
              <a:rPr lang="zh-CN" altLang="en-US" sz="2400" dirty="0"/>
              <a:t>）对于</a:t>
            </a:r>
            <a:r>
              <a:rPr lang="en-US" altLang="zh-CN" sz="2400" dirty="0"/>
              <a:t> </a:t>
            </a:r>
            <a:endParaRPr lang="en-US" altLang="zh-CN" sz="2400" dirty="0"/>
          </a:p>
          <a:p>
            <a:pPr>
              <a:lnSpc>
                <a:spcPct val="150000"/>
              </a:lnSpc>
              <a:buNone/>
            </a:pPr>
            <a:r>
              <a:rPr lang="zh-CN" altLang="en-US" sz="2400" dirty="0"/>
              <a:t>        </a:t>
            </a:r>
            <a:r>
              <a:rPr lang="en-US" altLang="zh-CN" sz="2400" dirty="0"/>
              <a:t>  </a:t>
            </a:r>
            <a:r>
              <a:rPr lang="zh-CN" altLang="en-US" sz="2400" dirty="0"/>
              <a:t>计算有限脉冲响应</a:t>
            </a:r>
            <a:r>
              <a:rPr lang="en-US" altLang="zh-CN" sz="2400" dirty="0"/>
              <a:t>:</a:t>
            </a:r>
            <a:endParaRPr lang="en-US" altLang="zh-CN" sz="2400" dirty="0"/>
          </a:p>
          <a:p>
            <a:pPr>
              <a:lnSpc>
                <a:spcPct val="150000"/>
              </a:lnSpc>
              <a:buNone/>
            </a:pPr>
            <a:endParaRPr lang="en-US" altLang="zh-CN" sz="2400" dirty="0"/>
          </a:p>
          <a:p>
            <a:pPr>
              <a:lnSpc>
                <a:spcPct val="150000"/>
              </a:lnSpc>
              <a:buNone/>
            </a:pPr>
            <a:r>
              <a:rPr lang="zh-CN" altLang="en-US" sz="2400" dirty="0"/>
              <a:t>（</a:t>
            </a:r>
            <a:r>
              <a:rPr lang="en-US" altLang="zh-CN" sz="2400" dirty="0"/>
              <a:t>6</a:t>
            </a:r>
            <a:r>
              <a:rPr lang="zh-CN" altLang="en-US" sz="2400" dirty="0"/>
              <a:t>）将脉冲响应右移</a:t>
            </a:r>
            <a:r>
              <a:rPr lang="en-US" altLang="zh-CN" sz="2400" dirty="0"/>
              <a:t> (N-1)/2=18</a:t>
            </a:r>
            <a:r>
              <a:rPr lang="zh-CN" altLang="en-US" sz="2400" dirty="0"/>
              <a:t>，使该滤波器为因果系统</a:t>
            </a:r>
            <a:endParaRPr lang="zh-CN" altLang="en-US" sz="2400" dirty="0"/>
          </a:p>
          <a:p>
            <a:pPr>
              <a:lnSpc>
                <a:spcPct val="150000"/>
              </a:lnSpc>
              <a:buNone/>
            </a:pPr>
            <a:endParaRPr lang="en-US" altLang="zh-CN" sz="2400" dirty="0"/>
          </a:p>
          <a:p>
            <a:pPr>
              <a:lnSpc>
                <a:spcPct val="150000"/>
              </a:lnSpc>
              <a:buNone/>
            </a:pPr>
            <a:endParaRPr lang="zh-CN" altLang="en-US" sz="2400" dirty="0"/>
          </a:p>
          <a:p>
            <a:pPr>
              <a:lnSpc>
                <a:spcPct val="150000"/>
              </a:lnSpc>
              <a:buNone/>
            </a:pPr>
            <a:endParaRPr lang="en-US" altLang="zh-CN" sz="2400" b="1" dirty="0"/>
          </a:p>
          <a:p>
            <a:pPr>
              <a:lnSpc>
                <a:spcPct val="150000"/>
              </a:lnSpc>
              <a:buNone/>
            </a:pPr>
            <a:endParaRPr lang="zh-CN" altLang="en-US" sz="2400" dirty="0"/>
          </a:p>
          <a:p>
            <a:pPr>
              <a:buNone/>
            </a:pPr>
            <a:endParaRPr lang="zh-CN" altLang="en-US" dirty="0"/>
          </a:p>
        </p:txBody>
      </p:sp>
      <p:sp>
        <p:nvSpPr>
          <p:cNvPr id="67592"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7586" name="Object 2"/>
          <p:cNvGraphicFramePr/>
          <p:nvPr/>
        </p:nvGraphicFramePr>
        <p:xfrm>
          <a:off x="3143250" y="142875"/>
          <a:ext cx="1949450" cy="428625"/>
        </p:xfrm>
        <a:graphic>
          <a:graphicData uri="http://schemas.openxmlformats.org/presentationml/2006/ole">
            <mc:AlternateContent xmlns:mc="http://schemas.openxmlformats.org/markup-compatibility/2006">
              <mc:Choice xmlns:v="urn:schemas-microsoft-com:vml" Requires="v">
                <p:oleObj spid="_x0000_s3188" name="" r:id="rId1" imgW="862965" imgH="190500" progId="Equation.DSMT4">
                  <p:embed/>
                </p:oleObj>
              </mc:Choice>
              <mc:Fallback>
                <p:oleObj name="" r:id="rId1" imgW="862965" imgH="190500" progId="Equation.DSMT4">
                  <p:embed/>
                  <p:pic>
                    <p:nvPicPr>
                      <p:cNvPr id="0" name="图片 3187"/>
                      <p:cNvPicPr/>
                      <p:nvPr/>
                    </p:nvPicPr>
                    <p:blipFill>
                      <a:blip r:embed="rId2"/>
                      <a:stretch>
                        <a:fillRect/>
                      </a:stretch>
                    </p:blipFill>
                    <p:spPr>
                      <a:xfrm>
                        <a:off x="3143250" y="142875"/>
                        <a:ext cx="1949450" cy="428625"/>
                      </a:xfrm>
                      <a:prstGeom prst="rect">
                        <a:avLst/>
                      </a:prstGeom>
                      <a:noFill/>
                      <a:ln w="38100">
                        <a:noFill/>
                        <a:miter/>
                      </a:ln>
                    </p:spPr>
                  </p:pic>
                </p:oleObj>
              </mc:Fallback>
            </mc:AlternateContent>
          </a:graphicData>
        </a:graphic>
      </p:graphicFrame>
      <p:sp>
        <p:nvSpPr>
          <p:cNvPr id="67593"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94" name="Rectangle 6"/>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95"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7587" name="Object 4"/>
          <p:cNvGraphicFramePr/>
          <p:nvPr/>
        </p:nvGraphicFramePr>
        <p:xfrm>
          <a:off x="2706688" y="1373188"/>
          <a:ext cx="1968500" cy="468312"/>
        </p:xfrm>
        <a:graphic>
          <a:graphicData uri="http://schemas.openxmlformats.org/presentationml/2006/ole">
            <mc:AlternateContent xmlns:mc="http://schemas.openxmlformats.org/markup-compatibility/2006">
              <mc:Choice xmlns:v="urn:schemas-microsoft-com:vml" Requires="v">
                <p:oleObj spid="_x0000_s3189" name="" r:id="rId3" imgW="786765" imgH="190500" progId="Equation.DSMT4">
                  <p:embed/>
                </p:oleObj>
              </mc:Choice>
              <mc:Fallback>
                <p:oleObj name="" r:id="rId3" imgW="786765" imgH="190500" progId="Equation.DSMT4">
                  <p:embed/>
                  <p:pic>
                    <p:nvPicPr>
                      <p:cNvPr id="0" name="图片 3188"/>
                      <p:cNvPicPr/>
                      <p:nvPr/>
                    </p:nvPicPr>
                    <p:blipFill>
                      <a:blip r:embed="rId4"/>
                      <a:stretch>
                        <a:fillRect/>
                      </a:stretch>
                    </p:blipFill>
                    <p:spPr>
                      <a:xfrm>
                        <a:off x="2706688" y="1373188"/>
                        <a:ext cx="1968500" cy="468312"/>
                      </a:xfrm>
                      <a:prstGeom prst="rect">
                        <a:avLst/>
                      </a:prstGeom>
                      <a:noFill/>
                      <a:ln w="38100">
                        <a:noFill/>
                        <a:miter/>
                      </a:ln>
                    </p:spPr>
                  </p:pic>
                </p:oleObj>
              </mc:Fallback>
            </mc:AlternateContent>
          </a:graphicData>
        </a:graphic>
      </p:graphicFrame>
      <p:sp>
        <p:nvSpPr>
          <p:cNvPr id="67596" name="Rectangle 1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97" name="Rectangle 1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7598"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7588" name="Object 7"/>
          <p:cNvGraphicFramePr/>
          <p:nvPr/>
        </p:nvGraphicFramePr>
        <p:xfrm>
          <a:off x="4394200" y="642938"/>
          <a:ext cx="1352550" cy="642937"/>
        </p:xfrm>
        <a:graphic>
          <a:graphicData uri="http://schemas.openxmlformats.org/presentationml/2006/ole">
            <mc:AlternateContent xmlns:mc="http://schemas.openxmlformats.org/markup-compatibility/2006">
              <mc:Choice xmlns:v="urn:schemas-microsoft-com:vml" Requires="v">
                <p:oleObj spid="_x0000_s3190" name="" r:id="rId5" imgW="799465" imgH="381000" progId="Equation.DSMT4">
                  <p:embed/>
                </p:oleObj>
              </mc:Choice>
              <mc:Fallback>
                <p:oleObj name="" r:id="rId5" imgW="799465" imgH="381000" progId="Equation.DSMT4">
                  <p:embed/>
                  <p:pic>
                    <p:nvPicPr>
                      <p:cNvPr id="0" name="图片 3189"/>
                      <p:cNvPicPr/>
                      <p:nvPr/>
                    </p:nvPicPr>
                    <p:blipFill>
                      <a:blip r:embed="rId6"/>
                      <a:stretch>
                        <a:fillRect/>
                      </a:stretch>
                    </p:blipFill>
                    <p:spPr>
                      <a:xfrm>
                        <a:off x="4394200" y="642938"/>
                        <a:ext cx="1352550" cy="642937"/>
                      </a:xfrm>
                      <a:prstGeom prst="rect">
                        <a:avLst/>
                      </a:prstGeom>
                      <a:noFill/>
                      <a:ln w="38100">
                        <a:noFill/>
                        <a:miter/>
                      </a:ln>
                    </p:spPr>
                  </p:pic>
                </p:oleObj>
              </mc:Fallback>
            </mc:AlternateContent>
          </a:graphicData>
        </a:graphic>
      </p:graphicFrame>
      <p:graphicFrame>
        <p:nvGraphicFramePr>
          <p:cNvPr id="67589" name="Object 9"/>
          <p:cNvGraphicFramePr/>
          <p:nvPr/>
        </p:nvGraphicFramePr>
        <p:xfrm>
          <a:off x="2481263" y="2000250"/>
          <a:ext cx="2894012" cy="581025"/>
        </p:xfrm>
        <a:graphic>
          <a:graphicData uri="http://schemas.openxmlformats.org/presentationml/2006/ole">
            <mc:AlternateContent xmlns:mc="http://schemas.openxmlformats.org/markup-compatibility/2006">
              <mc:Choice xmlns:v="urn:schemas-microsoft-com:vml" Requires="v">
                <p:oleObj spid="_x0000_s3191" name="" r:id="rId7" imgW="1751330" imgH="355600" progId="Equation.DSMT4">
                  <p:embed/>
                </p:oleObj>
              </mc:Choice>
              <mc:Fallback>
                <p:oleObj name="" r:id="rId7" imgW="1751330" imgH="355600" progId="Equation.DSMT4">
                  <p:embed/>
                  <p:pic>
                    <p:nvPicPr>
                      <p:cNvPr id="0" name="图片 3190"/>
                      <p:cNvPicPr/>
                      <p:nvPr/>
                    </p:nvPicPr>
                    <p:blipFill>
                      <a:blip r:embed="rId8"/>
                      <a:stretch>
                        <a:fillRect/>
                      </a:stretch>
                    </p:blipFill>
                    <p:spPr>
                      <a:xfrm>
                        <a:off x="2481263" y="2000250"/>
                        <a:ext cx="2894012" cy="581025"/>
                      </a:xfrm>
                      <a:prstGeom prst="rect">
                        <a:avLst/>
                      </a:prstGeom>
                      <a:noFill/>
                      <a:ln w="38100">
                        <a:noFill/>
                        <a:miter/>
                      </a:ln>
                    </p:spPr>
                  </p:pic>
                </p:oleObj>
              </mc:Fallback>
            </mc:AlternateContent>
          </a:graphicData>
        </a:graphic>
      </p:graphicFrame>
      <p:sp>
        <p:nvSpPr>
          <p:cNvPr id="67599" name="Rectangle 11"/>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67590" name="Object 10"/>
          <p:cNvGraphicFramePr/>
          <p:nvPr/>
        </p:nvGraphicFramePr>
        <p:xfrm>
          <a:off x="2786063" y="3286125"/>
          <a:ext cx="2571750" cy="458788"/>
        </p:xfrm>
        <a:graphic>
          <a:graphicData uri="http://schemas.openxmlformats.org/presentationml/2006/ole">
            <mc:AlternateContent xmlns:mc="http://schemas.openxmlformats.org/markup-compatibility/2006">
              <mc:Choice xmlns:v="urn:schemas-microsoft-com:vml" Requires="v">
                <p:oleObj spid="_x0000_s3192" name="" r:id="rId9" imgW="1066800" imgH="190500" progId="Equation.DSMT4">
                  <p:embed/>
                </p:oleObj>
              </mc:Choice>
              <mc:Fallback>
                <p:oleObj name="" r:id="rId9" imgW="1066800" imgH="190500" progId="Equation.DSMT4">
                  <p:embed/>
                  <p:pic>
                    <p:nvPicPr>
                      <p:cNvPr id="0" name="图片 3191"/>
                      <p:cNvPicPr/>
                      <p:nvPr/>
                    </p:nvPicPr>
                    <p:blipFill>
                      <a:blip r:embed="rId10"/>
                      <a:stretch>
                        <a:fillRect/>
                      </a:stretch>
                    </p:blipFill>
                    <p:spPr>
                      <a:xfrm>
                        <a:off x="2786063" y="3286125"/>
                        <a:ext cx="2571750" cy="458788"/>
                      </a:xfrm>
                      <a:prstGeom prst="rect">
                        <a:avLst/>
                      </a:prstGeom>
                      <a:noFill/>
                      <a:ln w="38100">
                        <a:noFill/>
                        <a:miter/>
                      </a:ln>
                    </p:spPr>
                  </p:pic>
                </p:oleObj>
              </mc:Fallback>
            </mc:AlternateContent>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8611" name="Group 5"/>
          <p:cNvGrpSpPr/>
          <p:nvPr/>
        </p:nvGrpSpPr>
        <p:grpSpPr>
          <a:xfrm>
            <a:off x="1524000" y="1397000"/>
            <a:ext cx="6096000" cy="4064000"/>
            <a:chOff x="960" y="880"/>
            <a:chExt cx="3840" cy="2560"/>
          </a:xfrm>
        </p:grpSpPr>
        <p:graphicFrame>
          <p:nvGraphicFramePr>
            <p:cNvPr id="68610" name="Object 6"/>
            <p:cNvGraphicFramePr>
              <a:graphicFrameLocks noChangeAspect="1"/>
            </p:cNvGraphicFramePr>
            <p:nvPr/>
          </p:nvGraphicFramePr>
          <p:xfrm>
            <a:off x="960" y="880"/>
            <a:ext cx="3840" cy="2560"/>
          </p:xfrm>
          <a:graphic>
            <a:graphicData uri="http://schemas.openxmlformats.org/presentationml/2006/ole">
              <mc:AlternateContent xmlns:mc="http://schemas.openxmlformats.org/markup-compatibility/2006">
                <mc:Choice xmlns:v="urn:schemas-microsoft-com:vml" Requires="v">
                  <p:oleObj spid="_x0000_s3193" name="" r:id="rId1" imgW="10287000" imgH="6858000" progId="PhotoSuite.Image">
                    <p:embed/>
                  </p:oleObj>
                </mc:Choice>
                <mc:Fallback>
                  <p:oleObj name="" r:id="rId1" imgW="10287000" imgH="6858000" progId="PhotoSuite.Image">
                    <p:embed/>
                    <p:pic>
                      <p:nvPicPr>
                        <p:cNvPr id="0" name="图片 3192"/>
                        <p:cNvPicPr/>
                        <p:nvPr/>
                      </p:nvPicPr>
                      <p:blipFill>
                        <a:blip r:embed="rId2"/>
                        <a:stretch>
                          <a:fillRect/>
                        </a:stretch>
                      </p:blipFill>
                      <p:spPr>
                        <a:xfrm>
                          <a:off x="960" y="880"/>
                          <a:ext cx="3840" cy="2560"/>
                        </a:xfrm>
                        <a:prstGeom prst="rect">
                          <a:avLst/>
                        </a:prstGeom>
                        <a:noFill/>
                        <a:ln w="38100">
                          <a:noFill/>
                          <a:miter/>
                        </a:ln>
                      </p:spPr>
                    </p:pic>
                  </p:oleObj>
                </mc:Fallback>
              </mc:AlternateContent>
            </a:graphicData>
          </a:graphic>
        </p:graphicFrame>
        <p:sp>
          <p:nvSpPr>
            <p:cNvPr id="68613" name="Rectangle 7"/>
            <p:cNvSpPr/>
            <p:nvPr/>
          </p:nvSpPr>
          <p:spPr>
            <a:xfrm>
              <a:off x="3792" y="3264"/>
              <a:ext cx="336" cy="96"/>
            </a:xfrm>
            <a:prstGeom prst="rect">
              <a:avLst/>
            </a:prstGeom>
            <a:solidFill>
              <a:schemeClr val="bg1"/>
            </a:solidFill>
            <a:ln w="9525">
              <a:noFill/>
            </a:ln>
          </p:spPr>
          <p:txBody>
            <a:bodyPr wrap="none" anchor="ctr" anchorCtr="0"/>
            <a:p>
              <a:endParaRPr lang="zh-CN" altLang="en-US" dirty="0">
                <a:latin typeface="Arial" panose="020B0604020202020204" pitchFamily="34" charset="0"/>
              </a:endParaRPr>
            </a:p>
          </p:txBody>
        </p:sp>
      </p:grpSp>
      <p:sp>
        <p:nvSpPr>
          <p:cNvPr id="68612" name="标题 7"/>
          <p:cNvSpPr>
            <a:spLocks noGrp="1"/>
          </p:cNvSpPr>
          <p:nvPr>
            <p:ph type="title"/>
          </p:nvPr>
        </p:nvSpPr>
        <p:spPr/>
        <p:txBody>
          <a:bodyPr vert="horz" wrap="square" lIns="91440" tIns="45720" rIns="91440" bIns="45720" anchor="ctr" anchorCtr="0"/>
          <a:p>
            <a:pPr>
              <a:buNone/>
            </a:pP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6258" name="Picture 3" descr="9-4a"/>
          <p:cNvPicPr>
            <a:picLocks noChangeAspect="1"/>
          </p:cNvPicPr>
          <p:nvPr/>
        </p:nvPicPr>
        <p:blipFill>
          <a:blip r:embed="rId1"/>
          <a:stretch>
            <a:fillRect/>
          </a:stretch>
        </p:blipFill>
        <p:spPr>
          <a:xfrm>
            <a:off x="1571625" y="546100"/>
            <a:ext cx="6215063" cy="2806700"/>
          </a:xfrm>
          <a:prstGeom prst="rect">
            <a:avLst/>
          </a:prstGeom>
          <a:noFill/>
          <a:ln w="9525">
            <a:noFill/>
          </a:ln>
        </p:spPr>
      </p:pic>
      <p:pic>
        <p:nvPicPr>
          <p:cNvPr id="96259" name="Picture 4" descr="9-4b"/>
          <p:cNvPicPr>
            <a:picLocks noChangeAspect="1"/>
          </p:cNvPicPr>
          <p:nvPr/>
        </p:nvPicPr>
        <p:blipFill>
          <a:blip r:embed="rId2"/>
          <a:stretch>
            <a:fillRect/>
          </a:stretch>
        </p:blipFill>
        <p:spPr>
          <a:xfrm>
            <a:off x="1752600" y="3492500"/>
            <a:ext cx="6034088" cy="3008313"/>
          </a:xfrm>
          <a:prstGeom prst="rect">
            <a:avLst/>
          </a:prstGeom>
          <a:noFill/>
          <a:ln w="9525">
            <a:noFill/>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5" name="Rectangle 3"/>
          <p:cNvSpPr>
            <a:spLocks noGrp="1" noChangeArrowheads="1"/>
          </p:cNvSpPr>
          <p:nvPr>
            <p:ph idx="1"/>
          </p:nvPr>
        </p:nvSpPr>
        <p:spPr>
          <a:xfrm>
            <a:off x="0" y="1052513"/>
            <a:ext cx="9001125"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课堂练习：</a:t>
            </a:r>
            <a:endParaRPr kumimoji="0" lang="en-US" altLang="zh-CN"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en-US" altLang="zh-CN"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  2</a:t>
            </a:r>
            <a:r>
              <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a:t>
            </a:r>
            <a:r>
              <a:rPr kumimoji="0" lang="zh-CN" altLang="en-US"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为采样频率为</a:t>
            </a:r>
            <a:r>
              <a:rPr kumimoji="0" lang="en-US" altLang="zh-CN"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22kHz</a:t>
            </a:r>
            <a:r>
              <a:rPr kumimoji="0" lang="zh-CN" altLang="en-US"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的系统设计 </a:t>
            </a:r>
            <a:r>
              <a:rPr kumimoji="0" lang="en-US" altLang="zh-CN"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FIR</a:t>
            </a:r>
            <a:r>
              <a:rPr kumimoji="0" lang="zh-CN" altLang="en-US"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带通滤波器，中心频率为</a:t>
            </a:r>
            <a:r>
              <a:rPr kumimoji="0" lang="en-US" altLang="zh-CN"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4kHz</a:t>
            </a:r>
            <a:r>
              <a:rPr kumimoji="0" lang="zh-CN" altLang="en-US"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，通带边缘频率在</a:t>
            </a:r>
            <a:r>
              <a:rPr kumimoji="0" lang="en-US" altLang="zh-CN"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3.5</a:t>
            </a:r>
            <a:r>
              <a:rPr kumimoji="0" lang="zh-CN" altLang="en-US"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和</a:t>
            </a:r>
            <a:r>
              <a:rPr kumimoji="0" lang="en-US" altLang="zh-CN"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4.5kHz</a:t>
            </a:r>
            <a:r>
              <a:rPr kumimoji="0" lang="zh-CN" altLang="en-US"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。过渡带宽度</a:t>
            </a:r>
            <a:r>
              <a:rPr kumimoji="0" lang="en-US" altLang="zh-CN"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500Hz</a:t>
            </a:r>
            <a:r>
              <a:rPr kumimoji="0" lang="zh-CN" altLang="en-US"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，阻带衰减</a:t>
            </a:r>
            <a:r>
              <a:rPr kumimoji="0" lang="en-US" altLang="zh-CN" sz="2800" b="0" i="0" u="none" strike="noStrike" kern="1200" cap="none" spc="0" normalizeH="0" baseline="0" noProof="0" dirty="0" smtClean="0">
                <a:ln>
                  <a:noFill/>
                </a:ln>
                <a:solidFill>
                  <a:schemeClr val="tx1"/>
                </a:solidFill>
                <a:effectLst/>
                <a:uLnTx/>
                <a:uFillTx/>
                <a:latin typeface="+mn-ea"/>
                <a:ea typeface="黑体" panose="02010609060101010101" pitchFamily="49" charset="-122"/>
                <a:cs typeface="+mn-cs"/>
              </a:rPr>
              <a:t>50dB.</a:t>
            </a:r>
            <a:endPar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9634" name="Object 5"/>
          <p:cNvGraphicFramePr>
            <a:graphicFrameLocks noChangeAspect="1"/>
          </p:cNvGraphicFramePr>
          <p:nvPr>
            <p:ph idx="1"/>
          </p:nvPr>
        </p:nvGraphicFramePr>
        <p:xfrm>
          <a:off x="1000125" y="642938"/>
          <a:ext cx="6788150" cy="4525962"/>
        </p:xfrm>
        <a:graphic>
          <a:graphicData uri="http://schemas.openxmlformats.org/presentationml/2006/ole">
            <mc:AlternateContent xmlns:mc="http://schemas.openxmlformats.org/markup-compatibility/2006">
              <mc:Choice xmlns:v="urn:schemas-microsoft-com:vml" Requires="v">
                <p:oleObj spid="_x0000_s3194" name="" r:id="rId1" imgW="10287000" imgH="6858000" progId="PhotoSuite.Image">
                  <p:embed/>
                </p:oleObj>
              </mc:Choice>
              <mc:Fallback>
                <p:oleObj name="" r:id="rId1" imgW="10287000" imgH="6858000" progId="PhotoSuite.Image">
                  <p:embed/>
                  <p:pic>
                    <p:nvPicPr>
                      <p:cNvPr id="0" name="图片 3193"/>
                      <p:cNvPicPr/>
                      <p:nvPr/>
                    </p:nvPicPr>
                    <p:blipFill>
                      <a:blip r:embed="rId2"/>
                      <a:stretch>
                        <a:fillRect/>
                      </a:stretch>
                    </p:blipFill>
                    <p:spPr>
                      <a:xfrm>
                        <a:off x="1000125" y="642938"/>
                        <a:ext cx="6788150" cy="4525962"/>
                      </a:xfrm>
                      <a:prstGeom prst="rect">
                        <a:avLst/>
                      </a:prstGeom>
                      <a:noFill/>
                      <a:ln w="38100">
                        <a:miter/>
                      </a:ln>
                    </p:spPr>
                  </p:pic>
                </p:oleObj>
              </mc:Fallback>
            </mc:AlternateContent>
          </a:graphicData>
        </a:graphic>
      </p:graphicFrame>
      <p:sp>
        <p:nvSpPr>
          <p:cNvPr id="5" name="TextBox 4"/>
          <p:cNvSpPr txBox="1"/>
          <p:nvPr/>
        </p:nvSpPr>
        <p:spPr>
          <a:xfrm>
            <a:off x="1143000" y="4286250"/>
            <a:ext cx="7286625" cy="1754188"/>
          </a:xfrm>
          <a:prstGeom prst="rect">
            <a:avLst/>
          </a:prstGeom>
          <a:noFill/>
        </p:spPr>
        <p:txBody>
          <a:bodyPr wrap="square" rtlCol="0">
            <a:spAutoFit/>
          </a:bodyPr>
          <a:lstStyle/>
          <a:p>
            <a:pPr marR="0" defTabSz="914400">
              <a:lnSpc>
                <a:spcPct val="150000"/>
              </a:lnSpc>
              <a:buClrTx/>
              <a:buSzTx/>
              <a:buFontTx/>
              <a:buNone/>
              <a:defRPr/>
            </a:pPr>
            <a:r>
              <a:rPr kumimoji="0" lang="zh-CN" altLang="en-US" sz="2400" kern="1200" cap="none" spc="0" normalizeH="0" baseline="0" noProof="0" dirty="0" smtClean="0">
                <a:latin typeface="+mn-ea"/>
                <a:ea typeface="+mn-ea"/>
                <a:cs typeface="+mn-cs"/>
              </a:rPr>
              <a:t>带通滤波器的中心频率</a:t>
            </a:r>
            <a:r>
              <a:rPr kumimoji="0" lang="en-US" altLang="zh-CN" sz="2400" kern="1200" cap="none" spc="0" normalizeH="0" baseline="0" noProof="0" dirty="0" smtClean="0">
                <a:latin typeface="+mn-ea"/>
                <a:ea typeface="+mn-ea"/>
                <a:cs typeface="+mn-cs"/>
              </a:rPr>
              <a:t>f0=4kHz</a:t>
            </a:r>
            <a:endParaRPr kumimoji="0" lang="en-US" altLang="zh-CN" sz="2400" kern="1200" cap="none" spc="0" normalizeH="0" baseline="0" noProof="0" dirty="0" smtClean="0">
              <a:latin typeface="+mn-ea"/>
              <a:ea typeface="+mn-ea"/>
              <a:cs typeface="+mn-cs"/>
            </a:endParaRPr>
          </a:p>
          <a:p>
            <a:pPr marR="0" defTabSz="914400">
              <a:lnSpc>
                <a:spcPct val="150000"/>
              </a:lnSpc>
              <a:buClrTx/>
              <a:buSzTx/>
              <a:buFontTx/>
              <a:buNone/>
              <a:defRPr/>
            </a:pPr>
            <a:r>
              <a:rPr kumimoji="0" lang="zh-CN" altLang="en-US" sz="2400" kern="1200" cap="none" spc="0" normalizeH="0" baseline="0" noProof="0" dirty="0" smtClean="0">
                <a:latin typeface="+mn-ea"/>
                <a:ea typeface="+mn-ea"/>
                <a:cs typeface="+mn-cs"/>
              </a:rPr>
              <a:t>其低通原型指标：通带边缘频率为</a:t>
            </a:r>
            <a:r>
              <a:rPr kumimoji="0" lang="en-US" altLang="zh-CN" sz="2400" kern="1200" cap="none" spc="0" normalizeH="0" baseline="0" noProof="0" dirty="0" smtClean="0">
                <a:latin typeface="+mn-ea"/>
                <a:ea typeface="+mn-ea"/>
                <a:cs typeface="+mn-cs"/>
              </a:rPr>
              <a:t>500Hz</a:t>
            </a:r>
            <a:r>
              <a:rPr kumimoji="0" lang="zh-CN" altLang="en-US" sz="2400" kern="1200" cap="none" spc="0" normalizeH="0" baseline="0" noProof="0" dirty="0" smtClean="0">
                <a:latin typeface="+mn-ea"/>
                <a:ea typeface="+mn-ea"/>
                <a:cs typeface="+mn-cs"/>
              </a:rPr>
              <a:t>，过渡带宽度为</a:t>
            </a:r>
            <a:r>
              <a:rPr kumimoji="0" lang="en-US" altLang="zh-CN" sz="2400" kern="1200" cap="none" spc="0" normalizeH="0" baseline="0" noProof="0" dirty="0" smtClean="0">
                <a:latin typeface="+mn-ea"/>
                <a:ea typeface="+mn-ea"/>
                <a:cs typeface="+mn-cs"/>
              </a:rPr>
              <a:t>500Hz</a:t>
            </a:r>
            <a:endParaRPr kumimoji="0" lang="zh-CN" altLang="en-US" sz="2400" kern="1200" cap="none" spc="0" normalizeH="0" baseline="0" noProof="0" dirty="0" smtClean="0">
              <a:latin typeface="+mn-ea"/>
              <a:ea typeface="+mn-ea"/>
              <a:cs typeface="+mn-cs"/>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64" name="内容占位符 2"/>
          <p:cNvSpPr>
            <a:spLocks noGrp="1"/>
          </p:cNvSpPr>
          <p:nvPr>
            <p:ph idx="1"/>
          </p:nvPr>
        </p:nvSpPr>
        <p:spPr>
          <a:xfrm>
            <a:off x="214313" y="357188"/>
            <a:ext cx="8229600" cy="6286500"/>
          </a:xfrm>
        </p:spPr>
        <p:txBody>
          <a:bodyPr vert="horz" wrap="square" lIns="91440" tIns="45720" rIns="91440" bIns="45720" anchor="t" anchorCtr="0"/>
          <a:p>
            <a:pPr>
              <a:buNone/>
            </a:pPr>
            <a:r>
              <a:rPr lang="zh-CN" altLang="en-US" sz="2400" dirty="0"/>
              <a:t>（</a:t>
            </a:r>
            <a:r>
              <a:rPr lang="en-US" altLang="zh-CN" sz="2400" dirty="0"/>
              <a:t>1</a:t>
            </a:r>
            <a:r>
              <a:rPr lang="zh-CN" altLang="en-US" sz="2400" dirty="0"/>
              <a:t>）按照下式选择低通原型的通带边缘频率：</a:t>
            </a:r>
            <a:endParaRPr lang="en-US" altLang="zh-CN" sz="2400" dirty="0"/>
          </a:p>
          <a:p>
            <a:pPr>
              <a:buNone/>
            </a:pPr>
            <a:endParaRPr lang="en-US" altLang="zh-CN" sz="2400" dirty="0"/>
          </a:p>
          <a:p>
            <a:pPr>
              <a:buNone/>
            </a:pPr>
            <a:endParaRPr lang="en-US" altLang="zh-CN" sz="2400" dirty="0"/>
          </a:p>
          <a:p>
            <a:pPr>
              <a:buNone/>
            </a:pPr>
            <a:endParaRPr lang="en-US" altLang="zh-CN" sz="2400" dirty="0"/>
          </a:p>
          <a:p>
            <a:pPr>
              <a:lnSpc>
                <a:spcPct val="150000"/>
              </a:lnSpc>
              <a:buNone/>
            </a:pPr>
            <a:r>
              <a:rPr lang="zh-CN" altLang="en-US" sz="2400" dirty="0"/>
              <a:t>（</a:t>
            </a:r>
            <a:r>
              <a:rPr lang="en-US" altLang="zh-CN" sz="2400" dirty="0"/>
              <a:t>2</a:t>
            </a:r>
            <a:r>
              <a:rPr lang="zh-CN" altLang="en-US" sz="2400" dirty="0"/>
              <a:t>）计算</a:t>
            </a:r>
            <a:r>
              <a:rPr lang="en-US" altLang="zh-CN" sz="2400" dirty="0"/>
              <a:t> </a:t>
            </a:r>
            <a:endParaRPr lang="en-US" altLang="zh-CN" sz="2400" dirty="0"/>
          </a:p>
          <a:p>
            <a:pPr>
              <a:lnSpc>
                <a:spcPct val="150000"/>
              </a:lnSpc>
              <a:buNone/>
            </a:pPr>
            <a:r>
              <a:rPr lang="zh-CN" altLang="en-US" sz="2400" dirty="0"/>
              <a:t>         并得到理想低通原型滤波器的脉冲响应</a:t>
            </a:r>
            <a:endParaRPr lang="en-US" altLang="zh-CN" sz="2400" dirty="0"/>
          </a:p>
          <a:p>
            <a:pPr>
              <a:lnSpc>
                <a:spcPct val="150000"/>
              </a:lnSpc>
              <a:buNone/>
            </a:pPr>
            <a:endParaRPr lang="en-US" altLang="zh-CN" sz="2400" dirty="0"/>
          </a:p>
          <a:p>
            <a:pPr>
              <a:lnSpc>
                <a:spcPct val="150000"/>
              </a:lnSpc>
              <a:buNone/>
            </a:pPr>
            <a:r>
              <a:rPr lang="zh-CN" altLang="en-US" sz="2400" dirty="0"/>
              <a:t>（</a:t>
            </a:r>
            <a:r>
              <a:rPr lang="en-US" altLang="zh-CN" sz="2400" dirty="0"/>
              <a:t>3</a:t>
            </a:r>
            <a:r>
              <a:rPr lang="zh-CN" altLang="en-US" sz="2400" dirty="0"/>
              <a:t>）选择窗函数，由于阻带衰减不小于为</a:t>
            </a:r>
            <a:r>
              <a:rPr lang="en-US" altLang="zh-CN" sz="2400" dirty="0"/>
              <a:t>50dB </a:t>
            </a:r>
            <a:r>
              <a:rPr lang="zh-CN" altLang="en-US" sz="2400" dirty="0"/>
              <a:t>，查表</a:t>
            </a:r>
            <a:r>
              <a:rPr lang="en-US" altLang="zh-CN" sz="2400" dirty="0"/>
              <a:t>8-1</a:t>
            </a:r>
            <a:r>
              <a:rPr lang="zh-CN" altLang="en-US" sz="2400" dirty="0"/>
              <a:t>可知选择哈明窗，用表中</a:t>
            </a:r>
            <a:r>
              <a:rPr lang="en-US" altLang="zh-CN" sz="2400" dirty="0"/>
              <a:t>N</a:t>
            </a:r>
            <a:r>
              <a:rPr lang="zh-CN" altLang="en-US" sz="2400" dirty="0"/>
              <a:t>的公式计算所需窗的长度：</a:t>
            </a:r>
            <a:endParaRPr lang="en-US" altLang="zh-CN" sz="2400" dirty="0"/>
          </a:p>
          <a:p>
            <a:pPr>
              <a:lnSpc>
                <a:spcPct val="150000"/>
              </a:lnSpc>
              <a:buNone/>
            </a:pPr>
            <a:endParaRPr lang="en-US" altLang="zh-CN" sz="2400" dirty="0"/>
          </a:p>
          <a:p>
            <a:pPr>
              <a:lnSpc>
                <a:spcPct val="150000"/>
              </a:lnSpc>
              <a:buNone/>
            </a:pPr>
            <a:r>
              <a:rPr lang="zh-CN" altLang="en-US" sz="2400" dirty="0"/>
              <a:t>选择奇数项</a:t>
            </a:r>
            <a:r>
              <a:rPr lang="en-US" altLang="zh-CN" sz="2400" dirty="0"/>
              <a:t>N=153 </a:t>
            </a:r>
            <a:r>
              <a:rPr lang="zh-CN" altLang="en-US" sz="2400" dirty="0"/>
              <a:t>，窗函数</a:t>
            </a:r>
            <a:endParaRPr lang="en-US" altLang="zh-CN" sz="2400" dirty="0"/>
          </a:p>
          <a:p>
            <a:pPr>
              <a:lnSpc>
                <a:spcPct val="150000"/>
              </a:lnSpc>
              <a:buNone/>
            </a:pPr>
            <a:endParaRPr lang="en-US" altLang="zh-CN" sz="2400" dirty="0"/>
          </a:p>
          <a:p>
            <a:pPr>
              <a:lnSpc>
                <a:spcPct val="150000"/>
              </a:lnSpc>
              <a:buNone/>
            </a:pPr>
            <a:endParaRPr lang="zh-CN" altLang="en-US" sz="2400" dirty="0"/>
          </a:p>
          <a:p>
            <a:pPr>
              <a:lnSpc>
                <a:spcPct val="150000"/>
              </a:lnSpc>
              <a:buNone/>
            </a:pPr>
            <a:endParaRPr lang="zh-CN" altLang="en-US" sz="2400" dirty="0"/>
          </a:p>
          <a:p>
            <a:pPr>
              <a:buNone/>
            </a:pPr>
            <a:endParaRPr lang="zh-CN" altLang="en-US" dirty="0"/>
          </a:p>
        </p:txBody>
      </p:sp>
      <p:sp>
        <p:nvSpPr>
          <p:cNvPr id="70665" name="Rectangle 2"/>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0658" name="Object 2"/>
          <p:cNvGraphicFramePr/>
          <p:nvPr/>
        </p:nvGraphicFramePr>
        <p:xfrm>
          <a:off x="2557463" y="1000125"/>
          <a:ext cx="3438525" cy="642938"/>
        </p:xfrm>
        <a:graphic>
          <a:graphicData uri="http://schemas.openxmlformats.org/presentationml/2006/ole">
            <mc:AlternateContent xmlns:mc="http://schemas.openxmlformats.org/markup-compatibility/2006">
              <mc:Choice xmlns:v="urn:schemas-microsoft-com:vml" Requires="v">
                <p:oleObj spid="_x0000_s3195" name="" r:id="rId1" imgW="1853565" imgH="342900" progId="Equation.DSMT4">
                  <p:embed/>
                </p:oleObj>
              </mc:Choice>
              <mc:Fallback>
                <p:oleObj name="" r:id="rId1" imgW="1853565" imgH="342900" progId="Equation.DSMT4">
                  <p:embed/>
                  <p:pic>
                    <p:nvPicPr>
                      <p:cNvPr id="0" name="图片 3194"/>
                      <p:cNvPicPr/>
                      <p:nvPr/>
                    </p:nvPicPr>
                    <p:blipFill>
                      <a:blip r:embed="rId2"/>
                      <a:stretch>
                        <a:fillRect/>
                      </a:stretch>
                    </p:blipFill>
                    <p:spPr>
                      <a:xfrm>
                        <a:off x="2557463" y="1000125"/>
                        <a:ext cx="3438525" cy="642938"/>
                      </a:xfrm>
                      <a:prstGeom prst="rect">
                        <a:avLst/>
                      </a:prstGeom>
                      <a:noFill/>
                      <a:ln w="38100">
                        <a:noFill/>
                        <a:miter/>
                      </a:ln>
                    </p:spPr>
                  </p:pic>
                </p:oleObj>
              </mc:Fallback>
            </mc:AlternateContent>
          </a:graphicData>
        </a:graphic>
      </p:graphicFrame>
      <p:sp>
        <p:nvSpPr>
          <p:cNvPr id="70666"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7"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8"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0669" name="Rectangle 10"/>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0659" name="Object 6"/>
          <p:cNvGraphicFramePr/>
          <p:nvPr/>
        </p:nvGraphicFramePr>
        <p:xfrm>
          <a:off x="4286092" y="5857717"/>
          <a:ext cx="2030730" cy="500380"/>
        </p:xfrm>
        <a:graphic>
          <a:graphicData uri="http://schemas.openxmlformats.org/presentationml/2006/ole">
            <mc:AlternateContent xmlns:mc="http://schemas.openxmlformats.org/markup-compatibility/2006">
              <mc:Choice xmlns:v="urn:schemas-microsoft-com:vml" Requires="v">
                <p:oleObj spid="_x0000_s3196" name="" r:id="rId3" imgW="1511300" imgH="368300" progId="Equation.DSMT4">
                  <p:embed/>
                </p:oleObj>
              </mc:Choice>
              <mc:Fallback>
                <p:oleObj name="" r:id="rId3" imgW="1511300" imgH="368300" progId="Equation.DSMT4">
                  <p:embed/>
                  <p:pic>
                    <p:nvPicPr>
                      <p:cNvPr id="0" name="图片 3195"/>
                      <p:cNvPicPr/>
                      <p:nvPr/>
                    </p:nvPicPr>
                    <p:blipFill>
                      <a:blip r:embed="rId4"/>
                      <a:stretch>
                        <a:fillRect/>
                      </a:stretch>
                    </p:blipFill>
                    <p:spPr>
                      <a:xfrm>
                        <a:off x="4286092" y="5857717"/>
                        <a:ext cx="2030730" cy="500380"/>
                      </a:xfrm>
                      <a:prstGeom prst="rect">
                        <a:avLst/>
                      </a:prstGeom>
                      <a:noFill/>
                      <a:ln w="38100">
                        <a:noFill/>
                        <a:miter/>
                      </a:ln>
                    </p:spPr>
                  </p:pic>
                </p:oleObj>
              </mc:Fallback>
            </mc:AlternateContent>
          </a:graphicData>
        </a:graphic>
      </p:graphicFrame>
      <p:sp>
        <p:nvSpPr>
          <p:cNvPr id="70670" name="Rectangle 1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0660" name="Object 7"/>
          <p:cNvGraphicFramePr/>
          <p:nvPr/>
        </p:nvGraphicFramePr>
        <p:xfrm>
          <a:off x="6572250" y="5929313"/>
          <a:ext cx="1539875" cy="357187"/>
        </p:xfrm>
        <a:graphic>
          <a:graphicData uri="http://schemas.openxmlformats.org/presentationml/2006/ole">
            <mc:AlternateContent xmlns:mc="http://schemas.openxmlformats.org/markup-compatibility/2006">
              <mc:Choice xmlns:v="urn:schemas-microsoft-com:vml" Requires="v">
                <p:oleObj spid="_x0000_s3197" name="" r:id="rId5" imgW="659765" imgH="152400" progId="Equation.DSMT4">
                  <p:embed/>
                </p:oleObj>
              </mc:Choice>
              <mc:Fallback>
                <p:oleObj name="" r:id="rId5" imgW="659765" imgH="152400" progId="Equation.DSMT4">
                  <p:embed/>
                  <p:pic>
                    <p:nvPicPr>
                      <p:cNvPr id="0" name="图片 3196"/>
                      <p:cNvPicPr/>
                      <p:nvPr/>
                    </p:nvPicPr>
                    <p:blipFill>
                      <a:blip r:embed="rId6"/>
                      <a:stretch>
                        <a:fillRect/>
                      </a:stretch>
                    </p:blipFill>
                    <p:spPr>
                      <a:xfrm>
                        <a:off x="6572250" y="5929313"/>
                        <a:ext cx="1539875" cy="357187"/>
                      </a:xfrm>
                      <a:prstGeom prst="rect">
                        <a:avLst/>
                      </a:prstGeom>
                      <a:noFill/>
                      <a:ln w="38100">
                        <a:noFill/>
                        <a:miter/>
                      </a:ln>
                    </p:spPr>
                  </p:pic>
                </p:oleObj>
              </mc:Fallback>
            </mc:AlternateContent>
          </a:graphicData>
        </a:graphic>
      </p:graphicFrame>
      <p:sp>
        <p:nvSpPr>
          <p:cNvPr id="70671" name="Rectangle 9"/>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0661" name="Object 8"/>
          <p:cNvGraphicFramePr/>
          <p:nvPr/>
        </p:nvGraphicFramePr>
        <p:xfrm>
          <a:off x="2416175" y="2143125"/>
          <a:ext cx="3525838" cy="717550"/>
        </p:xfrm>
        <a:graphic>
          <a:graphicData uri="http://schemas.openxmlformats.org/presentationml/2006/ole">
            <mc:AlternateContent xmlns:mc="http://schemas.openxmlformats.org/markup-compatibility/2006">
              <mc:Choice xmlns:v="urn:schemas-microsoft-com:vml" Requires="v">
                <p:oleObj spid="_x0000_s3198" name="" r:id="rId7" imgW="1866265" imgH="381000" progId="Equation.DSMT4">
                  <p:embed/>
                </p:oleObj>
              </mc:Choice>
              <mc:Fallback>
                <p:oleObj name="" r:id="rId7" imgW="1866265" imgH="381000" progId="Equation.DSMT4">
                  <p:embed/>
                  <p:pic>
                    <p:nvPicPr>
                      <p:cNvPr id="0" name="图片 3197"/>
                      <p:cNvPicPr/>
                      <p:nvPr/>
                    </p:nvPicPr>
                    <p:blipFill>
                      <a:blip r:embed="rId8"/>
                      <a:stretch>
                        <a:fillRect/>
                      </a:stretch>
                    </p:blipFill>
                    <p:spPr>
                      <a:xfrm>
                        <a:off x="2416175" y="2143125"/>
                        <a:ext cx="3525838" cy="717550"/>
                      </a:xfrm>
                      <a:prstGeom prst="rect">
                        <a:avLst/>
                      </a:prstGeom>
                      <a:noFill/>
                      <a:ln w="38100">
                        <a:noFill/>
                        <a:miter/>
                      </a:ln>
                    </p:spPr>
                  </p:pic>
                </p:oleObj>
              </mc:Fallback>
            </mc:AlternateContent>
          </a:graphicData>
        </a:graphic>
      </p:graphicFrame>
      <p:sp>
        <p:nvSpPr>
          <p:cNvPr id="70672" name="Rectangle 11"/>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0662" name="Object 10"/>
          <p:cNvGraphicFramePr/>
          <p:nvPr/>
        </p:nvGraphicFramePr>
        <p:xfrm>
          <a:off x="2643188" y="3357563"/>
          <a:ext cx="2949575" cy="571500"/>
        </p:xfrm>
        <a:graphic>
          <a:graphicData uri="http://schemas.openxmlformats.org/presentationml/2006/ole">
            <mc:AlternateContent xmlns:mc="http://schemas.openxmlformats.org/markup-compatibility/2006">
              <mc:Choice xmlns:v="urn:schemas-microsoft-com:vml" Requires="v">
                <p:oleObj spid="_x0000_s3199" name="" r:id="rId9" imgW="1814830" imgH="355600" progId="Equation.DSMT4">
                  <p:embed/>
                </p:oleObj>
              </mc:Choice>
              <mc:Fallback>
                <p:oleObj name="" r:id="rId9" imgW="1814830" imgH="355600" progId="Equation.DSMT4">
                  <p:embed/>
                  <p:pic>
                    <p:nvPicPr>
                      <p:cNvPr id="0" name="图片 3198"/>
                      <p:cNvPicPr/>
                      <p:nvPr/>
                    </p:nvPicPr>
                    <p:blipFill>
                      <a:blip r:embed="rId10"/>
                      <a:stretch>
                        <a:fillRect/>
                      </a:stretch>
                    </p:blipFill>
                    <p:spPr>
                      <a:xfrm>
                        <a:off x="2643188" y="3357563"/>
                        <a:ext cx="2949575" cy="571500"/>
                      </a:xfrm>
                      <a:prstGeom prst="rect">
                        <a:avLst/>
                      </a:prstGeom>
                      <a:noFill/>
                      <a:ln w="38100">
                        <a:noFill/>
                        <a:miter/>
                      </a:ln>
                    </p:spPr>
                  </p:pic>
                </p:oleObj>
              </mc:Fallback>
            </mc:AlternateContent>
          </a:graphicData>
        </a:graphic>
      </p:graphicFrame>
      <p:sp>
        <p:nvSpPr>
          <p:cNvPr id="70673" name="Rectangle 1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0663" name="Object 12"/>
          <p:cNvGraphicFramePr/>
          <p:nvPr/>
        </p:nvGraphicFramePr>
        <p:xfrm>
          <a:off x="2428875" y="5072063"/>
          <a:ext cx="3457575" cy="642937"/>
        </p:xfrm>
        <a:graphic>
          <a:graphicData uri="http://schemas.openxmlformats.org/presentationml/2006/ole">
            <mc:AlternateContent xmlns:mc="http://schemas.openxmlformats.org/markup-compatibility/2006">
              <mc:Choice xmlns:v="urn:schemas-microsoft-com:vml" Requires="v">
                <p:oleObj spid="_x0000_s3200" name="" r:id="rId11" imgW="1890395" imgH="355600" progId="Equation.DSMT4">
                  <p:embed/>
                </p:oleObj>
              </mc:Choice>
              <mc:Fallback>
                <p:oleObj name="" r:id="rId11" imgW="1890395" imgH="355600" progId="Equation.DSMT4">
                  <p:embed/>
                  <p:pic>
                    <p:nvPicPr>
                      <p:cNvPr id="0" name="图片 3199"/>
                      <p:cNvPicPr/>
                      <p:nvPr/>
                    </p:nvPicPr>
                    <p:blipFill>
                      <a:blip r:embed="rId12"/>
                      <a:stretch>
                        <a:fillRect/>
                      </a:stretch>
                    </p:blipFill>
                    <p:spPr>
                      <a:xfrm>
                        <a:off x="2428875" y="5072063"/>
                        <a:ext cx="3457575" cy="642937"/>
                      </a:xfrm>
                      <a:prstGeom prst="rect">
                        <a:avLst/>
                      </a:prstGeom>
                      <a:noFill/>
                      <a:ln w="38100">
                        <a:noFill/>
                        <a:miter/>
                      </a:ln>
                    </p:spPr>
                  </p:pic>
                </p:oleObj>
              </mc:Fallback>
            </mc:AlternateContent>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7" name="内容占位符 2"/>
          <p:cNvSpPr>
            <a:spLocks noGrp="1"/>
          </p:cNvSpPr>
          <p:nvPr>
            <p:ph idx="1"/>
          </p:nvPr>
        </p:nvSpPr>
        <p:spPr>
          <a:xfrm>
            <a:off x="285750" y="0"/>
            <a:ext cx="8229600" cy="6286500"/>
          </a:xfrm>
        </p:spPr>
        <p:txBody>
          <a:bodyPr vert="horz" wrap="square" lIns="91440" tIns="45720" rIns="91440" bIns="45720" anchor="t" anchorCtr="0"/>
          <a:p>
            <a:pPr>
              <a:lnSpc>
                <a:spcPct val="150000"/>
              </a:lnSpc>
              <a:buNone/>
            </a:pPr>
            <a:r>
              <a:rPr lang="zh-CN" altLang="en-US" sz="2400" dirty="0"/>
              <a:t>（</a:t>
            </a:r>
            <a:r>
              <a:rPr lang="en-US" altLang="zh-CN" sz="2400" dirty="0"/>
              <a:t>4</a:t>
            </a:r>
            <a:r>
              <a:rPr lang="zh-CN" altLang="en-US" sz="2400" dirty="0"/>
              <a:t>）确定频移函数</a:t>
            </a:r>
            <a:endParaRPr lang="en-US" altLang="zh-CN" sz="2400" dirty="0"/>
          </a:p>
          <a:p>
            <a:pPr>
              <a:lnSpc>
                <a:spcPct val="150000"/>
              </a:lnSpc>
              <a:buNone/>
            </a:pPr>
            <a:r>
              <a:rPr lang="en-US" altLang="zh-CN" sz="2400" dirty="0"/>
              <a:t>         </a:t>
            </a:r>
            <a:r>
              <a:rPr lang="zh-CN" altLang="en-US" sz="2400" dirty="0"/>
              <a:t>对于带通滤波器，</a:t>
            </a:r>
            <a:endParaRPr lang="zh-CN" altLang="en-US" sz="2400" dirty="0"/>
          </a:p>
          <a:p>
            <a:pPr>
              <a:lnSpc>
                <a:spcPct val="150000"/>
              </a:lnSpc>
              <a:buNone/>
            </a:pPr>
            <a:r>
              <a:rPr lang="zh-CN" altLang="en-US" sz="2400" dirty="0"/>
              <a:t>          即</a:t>
            </a:r>
            <a:r>
              <a:rPr lang="zh-CN" altLang="en-US" sz="2400" b="1" dirty="0"/>
              <a:t> </a:t>
            </a:r>
            <a:endParaRPr lang="en-US" altLang="zh-CN" sz="2400" b="1" dirty="0"/>
          </a:p>
          <a:p>
            <a:pPr>
              <a:lnSpc>
                <a:spcPct val="150000"/>
              </a:lnSpc>
              <a:buNone/>
            </a:pPr>
            <a:r>
              <a:rPr lang="zh-CN" altLang="en-US" sz="2400" dirty="0"/>
              <a:t>（</a:t>
            </a:r>
            <a:r>
              <a:rPr lang="en-US" altLang="zh-CN" sz="2400" dirty="0"/>
              <a:t>5</a:t>
            </a:r>
            <a:r>
              <a:rPr lang="zh-CN" altLang="en-US" sz="2400" dirty="0"/>
              <a:t>）对于</a:t>
            </a:r>
            <a:r>
              <a:rPr lang="en-US" altLang="zh-CN" sz="2400" dirty="0"/>
              <a:t> </a:t>
            </a:r>
            <a:endParaRPr lang="en-US" altLang="zh-CN" sz="2400" dirty="0"/>
          </a:p>
          <a:p>
            <a:pPr>
              <a:lnSpc>
                <a:spcPct val="150000"/>
              </a:lnSpc>
              <a:buNone/>
            </a:pPr>
            <a:r>
              <a:rPr lang="zh-CN" altLang="en-US" sz="2400" dirty="0"/>
              <a:t>        </a:t>
            </a:r>
            <a:r>
              <a:rPr lang="en-US" altLang="zh-CN" sz="2400" dirty="0"/>
              <a:t>  </a:t>
            </a:r>
            <a:r>
              <a:rPr lang="zh-CN" altLang="en-US" sz="2400" dirty="0"/>
              <a:t>计算有限脉冲响应</a:t>
            </a:r>
            <a:r>
              <a:rPr lang="en-US" altLang="zh-CN" sz="2400" dirty="0"/>
              <a:t>:</a:t>
            </a:r>
            <a:endParaRPr lang="en-US" altLang="zh-CN" sz="2400" dirty="0"/>
          </a:p>
          <a:p>
            <a:pPr>
              <a:lnSpc>
                <a:spcPct val="150000"/>
              </a:lnSpc>
              <a:buNone/>
            </a:pPr>
            <a:endParaRPr lang="en-US" altLang="zh-CN" sz="2400" dirty="0"/>
          </a:p>
          <a:p>
            <a:pPr>
              <a:lnSpc>
                <a:spcPct val="150000"/>
              </a:lnSpc>
              <a:buNone/>
            </a:pPr>
            <a:r>
              <a:rPr lang="zh-CN" altLang="en-US" sz="2400" dirty="0"/>
              <a:t>（</a:t>
            </a:r>
            <a:r>
              <a:rPr lang="en-US" altLang="zh-CN" sz="2400" dirty="0"/>
              <a:t>6</a:t>
            </a:r>
            <a:r>
              <a:rPr lang="zh-CN" altLang="en-US" sz="2400" dirty="0"/>
              <a:t>）将脉冲响应右移</a:t>
            </a:r>
            <a:r>
              <a:rPr lang="en-US" altLang="zh-CN" sz="2400" dirty="0"/>
              <a:t> (N-1)/2=76</a:t>
            </a:r>
            <a:r>
              <a:rPr lang="zh-CN" altLang="en-US" sz="2400" dirty="0"/>
              <a:t>，使该滤波器为因果系统</a:t>
            </a:r>
            <a:endParaRPr lang="zh-CN" altLang="en-US" sz="2400" dirty="0"/>
          </a:p>
          <a:p>
            <a:pPr>
              <a:lnSpc>
                <a:spcPct val="150000"/>
              </a:lnSpc>
              <a:buNone/>
            </a:pPr>
            <a:endParaRPr lang="en-US" altLang="zh-CN" sz="2400" dirty="0"/>
          </a:p>
          <a:p>
            <a:pPr>
              <a:lnSpc>
                <a:spcPct val="150000"/>
              </a:lnSpc>
              <a:buNone/>
            </a:pPr>
            <a:endParaRPr lang="zh-CN" altLang="en-US" sz="2400" dirty="0"/>
          </a:p>
          <a:p>
            <a:pPr>
              <a:lnSpc>
                <a:spcPct val="150000"/>
              </a:lnSpc>
              <a:buNone/>
            </a:pPr>
            <a:endParaRPr lang="en-US" altLang="zh-CN" sz="2400" b="1" dirty="0"/>
          </a:p>
          <a:p>
            <a:pPr>
              <a:lnSpc>
                <a:spcPct val="150000"/>
              </a:lnSpc>
              <a:buNone/>
            </a:pPr>
            <a:endParaRPr lang="zh-CN" altLang="en-US" sz="2400" dirty="0"/>
          </a:p>
          <a:p>
            <a:pPr>
              <a:buNone/>
            </a:pPr>
            <a:endParaRPr lang="zh-CN" altLang="en-US" dirty="0"/>
          </a:p>
        </p:txBody>
      </p:sp>
      <p:sp>
        <p:nvSpPr>
          <p:cNvPr id="71688"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1682" name="Object 2"/>
          <p:cNvGraphicFramePr/>
          <p:nvPr/>
        </p:nvGraphicFramePr>
        <p:xfrm>
          <a:off x="3143250" y="142875"/>
          <a:ext cx="1949450" cy="428625"/>
        </p:xfrm>
        <a:graphic>
          <a:graphicData uri="http://schemas.openxmlformats.org/presentationml/2006/ole">
            <mc:AlternateContent xmlns:mc="http://schemas.openxmlformats.org/markup-compatibility/2006">
              <mc:Choice xmlns:v="urn:schemas-microsoft-com:vml" Requires="v">
                <p:oleObj spid="_x0000_s3201" name="" r:id="rId1" imgW="862965" imgH="190500" progId="Equation.DSMT4">
                  <p:embed/>
                </p:oleObj>
              </mc:Choice>
              <mc:Fallback>
                <p:oleObj name="" r:id="rId1" imgW="862965" imgH="190500" progId="Equation.DSMT4">
                  <p:embed/>
                  <p:pic>
                    <p:nvPicPr>
                      <p:cNvPr id="0" name="图片 3200"/>
                      <p:cNvPicPr/>
                      <p:nvPr/>
                    </p:nvPicPr>
                    <p:blipFill>
                      <a:blip r:embed="rId2"/>
                      <a:stretch>
                        <a:fillRect/>
                      </a:stretch>
                    </p:blipFill>
                    <p:spPr>
                      <a:xfrm>
                        <a:off x="3143250" y="142875"/>
                        <a:ext cx="1949450" cy="428625"/>
                      </a:xfrm>
                      <a:prstGeom prst="rect">
                        <a:avLst/>
                      </a:prstGeom>
                      <a:noFill/>
                      <a:ln w="38100">
                        <a:noFill/>
                        <a:miter/>
                      </a:ln>
                    </p:spPr>
                  </p:pic>
                </p:oleObj>
              </mc:Fallback>
            </mc:AlternateContent>
          </a:graphicData>
        </a:graphic>
      </p:graphicFrame>
      <p:sp>
        <p:nvSpPr>
          <p:cNvPr id="71689"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90" name="Rectangle 6"/>
          <p:cNvSpPr/>
          <p:nvPr/>
        </p:nvSpPr>
        <p:spPr>
          <a:xfrm>
            <a:off x="0" y="0"/>
            <a:ext cx="9144000" cy="4572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91"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1683" name="Object 4"/>
          <p:cNvGraphicFramePr/>
          <p:nvPr/>
        </p:nvGraphicFramePr>
        <p:xfrm>
          <a:off x="2262188" y="1373188"/>
          <a:ext cx="2857500" cy="468312"/>
        </p:xfrm>
        <a:graphic>
          <a:graphicData uri="http://schemas.openxmlformats.org/presentationml/2006/ole">
            <mc:AlternateContent xmlns:mc="http://schemas.openxmlformats.org/markup-compatibility/2006">
              <mc:Choice xmlns:v="urn:schemas-microsoft-com:vml" Requires="v">
                <p:oleObj spid="_x0000_s3202" name="" r:id="rId3" imgW="1142365" imgH="190500" progId="Equation.DSMT4">
                  <p:embed/>
                </p:oleObj>
              </mc:Choice>
              <mc:Fallback>
                <p:oleObj name="" r:id="rId3" imgW="1142365" imgH="190500" progId="Equation.DSMT4">
                  <p:embed/>
                  <p:pic>
                    <p:nvPicPr>
                      <p:cNvPr id="0" name="图片 3201"/>
                      <p:cNvPicPr/>
                      <p:nvPr/>
                    </p:nvPicPr>
                    <p:blipFill>
                      <a:blip r:embed="rId4"/>
                      <a:stretch>
                        <a:fillRect/>
                      </a:stretch>
                    </p:blipFill>
                    <p:spPr>
                      <a:xfrm>
                        <a:off x="2262188" y="1373188"/>
                        <a:ext cx="2857500" cy="468312"/>
                      </a:xfrm>
                      <a:prstGeom prst="rect">
                        <a:avLst/>
                      </a:prstGeom>
                      <a:noFill/>
                      <a:ln w="38100">
                        <a:noFill/>
                        <a:miter/>
                      </a:ln>
                    </p:spPr>
                  </p:pic>
                </p:oleObj>
              </mc:Fallback>
            </mc:AlternateContent>
          </a:graphicData>
        </a:graphic>
      </p:graphicFrame>
      <p:sp>
        <p:nvSpPr>
          <p:cNvPr id="71692" name="Rectangle 13"/>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93" name="Rectangle 15"/>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694"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1684" name="Object 7"/>
          <p:cNvGraphicFramePr/>
          <p:nvPr/>
        </p:nvGraphicFramePr>
        <p:xfrm>
          <a:off x="3568700" y="642938"/>
          <a:ext cx="3006725" cy="642937"/>
        </p:xfrm>
        <a:graphic>
          <a:graphicData uri="http://schemas.openxmlformats.org/presentationml/2006/ole">
            <mc:AlternateContent xmlns:mc="http://schemas.openxmlformats.org/markup-compatibility/2006">
              <mc:Choice xmlns:v="urn:schemas-microsoft-com:vml" Requires="v">
                <p:oleObj spid="_x0000_s3203" name="" r:id="rId5" imgW="1777365" imgH="381000" progId="Equation.DSMT4">
                  <p:embed/>
                </p:oleObj>
              </mc:Choice>
              <mc:Fallback>
                <p:oleObj name="" r:id="rId5" imgW="1777365" imgH="381000" progId="Equation.DSMT4">
                  <p:embed/>
                  <p:pic>
                    <p:nvPicPr>
                      <p:cNvPr id="0" name="图片 3202"/>
                      <p:cNvPicPr/>
                      <p:nvPr/>
                    </p:nvPicPr>
                    <p:blipFill>
                      <a:blip r:embed="rId6"/>
                      <a:stretch>
                        <a:fillRect/>
                      </a:stretch>
                    </p:blipFill>
                    <p:spPr>
                      <a:xfrm>
                        <a:off x="3568700" y="642938"/>
                        <a:ext cx="3006725" cy="642937"/>
                      </a:xfrm>
                      <a:prstGeom prst="rect">
                        <a:avLst/>
                      </a:prstGeom>
                      <a:noFill/>
                      <a:ln w="38100">
                        <a:noFill/>
                        <a:miter/>
                      </a:ln>
                    </p:spPr>
                  </p:pic>
                </p:oleObj>
              </mc:Fallback>
            </mc:AlternateContent>
          </a:graphicData>
        </a:graphic>
      </p:graphicFrame>
      <p:graphicFrame>
        <p:nvGraphicFramePr>
          <p:cNvPr id="71685" name="Object 9"/>
          <p:cNvGraphicFramePr/>
          <p:nvPr/>
        </p:nvGraphicFramePr>
        <p:xfrm>
          <a:off x="2428875" y="2000250"/>
          <a:ext cx="3000375" cy="581025"/>
        </p:xfrm>
        <a:graphic>
          <a:graphicData uri="http://schemas.openxmlformats.org/presentationml/2006/ole">
            <mc:AlternateContent xmlns:mc="http://schemas.openxmlformats.org/markup-compatibility/2006">
              <mc:Choice xmlns:v="urn:schemas-microsoft-com:vml" Requires="v">
                <p:oleObj spid="_x0000_s3204" name="" r:id="rId7" imgW="1814830" imgH="355600" progId="Equation.DSMT4">
                  <p:embed/>
                </p:oleObj>
              </mc:Choice>
              <mc:Fallback>
                <p:oleObj name="" r:id="rId7" imgW="1814830" imgH="355600" progId="Equation.DSMT4">
                  <p:embed/>
                  <p:pic>
                    <p:nvPicPr>
                      <p:cNvPr id="0" name="图片 3203"/>
                      <p:cNvPicPr/>
                      <p:nvPr/>
                    </p:nvPicPr>
                    <p:blipFill>
                      <a:blip r:embed="rId8"/>
                      <a:stretch>
                        <a:fillRect/>
                      </a:stretch>
                    </p:blipFill>
                    <p:spPr>
                      <a:xfrm>
                        <a:off x="2428875" y="2000250"/>
                        <a:ext cx="3000375" cy="581025"/>
                      </a:xfrm>
                      <a:prstGeom prst="rect">
                        <a:avLst/>
                      </a:prstGeom>
                      <a:noFill/>
                      <a:ln w="38100">
                        <a:noFill/>
                        <a:miter/>
                      </a:ln>
                    </p:spPr>
                  </p:pic>
                </p:oleObj>
              </mc:Fallback>
            </mc:AlternateContent>
          </a:graphicData>
        </a:graphic>
      </p:graphicFrame>
      <p:sp>
        <p:nvSpPr>
          <p:cNvPr id="71695" name="Rectangle 11"/>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1686" name="Object 10"/>
          <p:cNvGraphicFramePr/>
          <p:nvPr/>
        </p:nvGraphicFramePr>
        <p:xfrm>
          <a:off x="2786063" y="3286125"/>
          <a:ext cx="2571750" cy="458788"/>
        </p:xfrm>
        <a:graphic>
          <a:graphicData uri="http://schemas.openxmlformats.org/presentationml/2006/ole">
            <mc:AlternateContent xmlns:mc="http://schemas.openxmlformats.org/markup-compatibility/2006">
              <mc:Choice xmlns:v="urn:schemas-microsoft-com:vml" Requires="v">
                <p:oleObj spid="_x0000_s3205" name="" r:id="rId9" imgW="1066800" imgH="190500" progId="Equation.DSMT4">
                  <p:embed/>
                </p:oleObj>
              </mc:Choice>
              <mc:Fallback>
                <p:oleObj name="" r:id="rId9" imgW="1066800" imgH="190500" progId="Equation.DSMT4">
                  <p:embed/>
                  <p:pic>
                    <p:nvPicPr>
                      <p:cNvPr id="0" name="图片 3204"/>
                      <p:cNvPicPr/>
                      <p:nvPr/>
                    </p:nvPicPr>
                    <p:blipFill>
                      <a:blip r:embed="rId10"/>
                      <a:stretch>
                        <a:fillRect/>
                      </a:stretch>
                    </p:blipFill>
                    <p:spPr>
                      <a:xfrm>
                        <a:off x="2786063" y="3286125"/>
                        <a:ext cx="2571750" cy="458788"/>
                      </a:xfrm>
                      <a:prstGeom prst="rect">
                        <a:avLst/>
                      </a:prstGeom>
                      <a:noFill/>
                      <a:ln w="38100">
                        <a:noFill/>
                        <a:miter/>
                      </a:ln>
                    </p:spPr>
                  </p:pic>
                </p:oleObj>
              </mc:Fallback>
            </mc:AlternateContent>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2707" name="Group 5"/>
          <p:cNvGrpSpPr/>
          <p:nvPr/>
        </p:nvGrpSpPr>
        <p:grpSpPr>
          <a:xfrm>
            <a:off x="1357313" y="785813"/>
            <a:ext cx="6429375" cy="4857750"/>
            <a:chOff x="960" y="880"/>
            <a:chExt cx="3840" cy="2560"/>
          </a:xfrm>
        </p:grpSpPr>
        <p:graphicFrame>
          <p:nvGraphicFramePr>
            <p:cNvPr id="72706" name="Object 6"/>
            <p:cNvGraphicFramePr>
              <a:graphicFrameLocks noChangeAspect="1"/>
            </p:cNvGraphicFramePr>
            <p:nvPr/>
          </p:nvGraphicFramePr>
          <p:xfrm>
            <a:off x="960" y="880"/>
            <a:ext cx="3840" cy="2560"/>
          </p:xfrm>
          <a:graphic>
            <a:graphicData uri="http://schemas.openxmlformats.org/presentationml/2006/ole">
              <mc:AlternateContent xmlns:mc="http://schemas.openxmlformats.org/markup-compatibility/2006">
                <mc:Choice xmlns:v="urn:schemas-microsoft-com:vml" Requires="v">
                  <p:oleObj spid="_x0000_s3206" name="" r:id="rId1" imgW="10287000" imgH="6858000" progId="PhotoSuite.Image">
                    <p:embed/>
                  </p:oleObj>
                </mc:Choice>
                <mc:Fallback>
                  <p:oleObj name="" r:id="rId1" imgW="10287000" imgH="6858000" progId="PhotoSuite.Image">
                    <p:embed/>
                    <p:pic>
                      <p:nvPicPr>
                        <p:cNvPr id="0" name="图片 3205"/>
                        <p:cNvPicPr/>
                        <p:nvPr/>
                      </p:nvPicPr>
                      <p:blipFill>
                        <a:blip r:embed="rId2"/>
                        <a:stretch>
                          <a:fillRect/>
                        </a:stretch>
                      </p:blipFill>
                      <p:spPr>
                        <a:xfrm>
                          <a:off x="960" y="880"/>
                          <a:ext cx="3840" cy="2560"/>
                        </a:xfrm>
                        <a:prstGeom prst="rect">
                          <a:avLst/>
                        </a:prstGeom>
                        <a:noFill/>
                        <a:ln w="38100">
                          <a:noFill/>
                          <a:miter/>
                        </a:ln>
                      </p:spPr>
                    </p:pic>
                  </p:oleObj>
                </mc:Fallback>
              </mc:AlternateContent>
            </a:graphicData>
          </a:graphic>
        </p:graphicFrame>
        <p:sp>
          <p:nvSpPr>
            <p:cNvPr id="72708" name="Rectangle 7"/>
            <p:cNvSpPr/>
            <p:nvPr/>
          </p:nvSpPr>
          <p:spPr>
            <a:xfrm>
              <a:off x="1440" y="3312"/>
              <a:ext cx="2928" cy="48"/>
            </a:xfrm>
            <a:prstGeom prst="rect">
              <a:avLst/>
            </a:prstGeom>
            <a:solidFill>
              <a:schemeClr val="bg1"/>
            </a:solidFill>
            <a:ln w="9525">
              <a:noFill/>
            </a:ln>
          </p:spPr>
          <p:txBody>
            <a:bodyPr wrap="none" anchor="ctr" anchorCtr="0"/>
            <a:p>
              <a:endParaRPr lang="zh-CN" altLang="en-US" dirty="0">
                <a:latin typeface="Arial" panose="020B0604020202020204" pitchFamily="34" charset="0"/>
              </a:endParaRPr>
            </a:p>
          </p:txBody>
        </p:sp>
      </p:gr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9" name="Rectangle 3"/>
          <p:cNvSpPr>
            <a:spLocks noGrp="1" noChangeArrowheads="1"/>
          </p:cNvSpPr>
          <p:nvPr>
            <p:ph type="body" sz="half" idx="1" hasCustomPrompt="1"/>
          </p:nvPr>
        </p:nvSpPr>
        <p:spPr>
          <a:xfrm>
            <a:off x="0" y="642938"/>
            <a:ext cx="91440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               </a:t>
            </a:r>
            <a:r>
              <a:rPr kumimoji="0" lang="en-US" altLang="zh-CN" sz="2800" b="1" i="0" u="none" strike="noStrike" kern="1200" cap="none" spc="0" normalizeH="0" baseline="0" noProof="0" dirty="0" smtClean="0">
                <a:ln>
                  <a:noFill/>
                </a:ln>
                <a:solidFill>
                  <a:srgbClr val="FF0000"/>
                </a:solidFill>
                <a:effectLst/>
                <a:uLnTx/>
                <a:uFillTx/>
                <a:latin typeface="+mn-ea"/>
                <a:ea typeface="+mn-ea"/>
                <a:cs typeface="+mn-cs"/>
              </a:rPr>
              <a:t>8.7 </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窗函数法设计带</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阻</a:t>
            </a:r>
            <a:r>
              <a:rPr kumimoji="0" lang="en-US" altLang="zh-CN" sz="2800" b="1" i="0" u="none" strike="noStrike" kern="1200" cap="none" spc="0" normalizeH="0" baseline="0" noProof="0" dirty="0">
                <a:ln>
                  <a:noFill/>
                </a:ln>
                <a:solidFill>
                  <a:srgbClr val="FF0000"/>
                </a:solidFill>
                <a:effectLst/>
                <a:uLnTx/>
                <a:uFillTx/>
                <a:latin typeface="+mn-ea"/>
                <a:ea typeface="+mn-ea"/>
                <a:cs typeface="+mn-cs"/>
              </a:rPr>
              <a:t>FIR</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滤波器</a:t>
            </a:r>
            <a:endParaRPr kumimoji="0" lang="zh-CN" altLang="en-US" sz="2800" b="1" i="0" u="none" strike="noStrike" kern="1200" cap="none" spc="0" normalizeH="0" baseline="0" noProof="0" dirty="0">
              <a:ln>
                <a:noFill/>
              </a:ln>
              <a:solidFill>
                <a:srgbClr val="FF0000"/>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1" i="0" u="none" strike="noStrike" kern="1200" cap="none" spc="0" normalizeH="0" baseline="0" noProof="0" dirty="0" smtClean="0">
                <a:ln>
                  <a:noFill/>
                </a:ln>
                <a:solidFill>
                  <a:schemeClr val="tx1"/>
                </a:solidFill>
                <a:effectLst/>
                <a:uLnTx/>
                <a:uFillTx/>
                <a:latin typeface="+mn-ea"/>
                <a:ea typeface="+mn-ea"/>
                <a:cs typeface="+mn-cs"/>
              </a:rPr>
              <a:t>只要</a:t>
            </a:r>
            <a:r>
              <a:rPr kumimoji="0" lang="zh-CN" altLang="en-US" sz="2400" b="1" i="0" u="none" strike="noStrike" kern="1200" cap="none" spc="0" normalizeH="0" baseline="0" noProof="0" dirty="0">
                <a:ln>
                  <a:noFill/>
                </a:ln>
                <a:solidFill>
                  <a:schemeClr val="tx1"/>
                </a:solidFill>
                <a:effectLst/>
                <a:uLnTx/>
                <a:uFillTx/>
                <a:latin typeface="+mn-ea"/>
                <a:ea typeface="+mn-ea"/>
                <a:cs typeface="+mn-cs"/>
              </a:rPr>
              <a:t>正确选择了通带边缘频率，通过把低通和高通滤波器结合起来，就可以构造出带阻滤波器。低通滤波器为阻带低端规定了通带边缘频率，同时，高通滤波器为阻带高端设定了通带边缘频率。为了形成带阻特性，低通滤波器的通带边缘频率一定要低于高通滤波器的通带边缘频率。</a:t>
            </a:r>
            <a:endParaRPr kumimoji="0" lang="zh-CN" altLang="en-US" sz="2400" b="1" i="0" u="none" strike="noStrike" kern="1200" cap="none" spc="0" normalizeH="0" baseline="0" noProof="0" dirty="0">
              <a:ln>
                <a:noFill/>
              </a:ln>
              <a:solidFill>
                <a:schemeClr val="tx1"/>
              </a:solidFill>
              <a:effectLst/>
              <a:uLnTx/>
              <a:uFillTx/>
              <a:latin typeface="+mn-ea"/>
              <a:ea typeface="+mn-ea"/>
              <a:cs typeface="+mn-cs"/>
            </a:endParaRPr>
          </a:p>
        </p:txBody>
      </p:sp>
      <p:graphicFrame>
        <p:nvGraphicFramePr>
          <p:cNvPr id="73730" name="Object 4"/>
          <p:cNvGraphicFramePr>
            <a:graphicFrameLocks noChangeAspect="1"/>
          </p:cNvGraphicFramePr>
          <p:nvPr>
            <p:ph sz="half" idx="2" hasCustomPrompt="1"/>
          </p:nvPr>
        </p:nvGraphicFramePr>
        <p:xfrm>
          <a:off x="3143250" y="4714875"/>
          <a:ext cx="4727575" cy="1771650"/>
        </p:xfrm>
        <a:graphic>
          <a:graphicData uri="http://schemas.openxmlformats.org/presentationml/2006/ole">
            <mc:AlternateContent xmlns:mc="http://schemas.openxmlformats.org/markup-compatibility/2006">
              <mc:Choice xmlns:v="urn:schemas-microsoft-com:vml" Requires="v">
                <p:oleObj spid="_x0000_s3207" name="" r:id="rId1" imgW="2005965" imgH="723900" progId="Equation.DSMT4">
                  <p:embed/>
                </p:oleObj>
              </mc:Choice>
              <mc:Fallback>
                <p:oleObj name="" r:id="rId1" imgW="2005965" imgH="723900" progId="Equation.DSMT4">
                  <p:embed/>
                  <p:pic>
                    <p:nvPicPr>
                      <p:cNvPr id="0" name="图片 3206"/>
                      <p:cNvPicPr/>
                      <p:nvPr/>
                    </p:nvPicPr>
                    <p:blipFill>
                      <a:blip r:embed="rId2"/>
                      <a:srcRect/>
                      <a:stretch>
                        <a:fillRect/>
                      </a:stretch>
                    </p:blipFill>
                    <p:spPr>
                      <a:xfrm>
                        <a:off x="3143250" y="4714875"/>
                        <a:ext cx="4727575" cy="1771650"/>
                      </a:xfrm>
                      <a:prstGeom prst="rect">
                        <a:avLst/>
                      </a:prstGeom>
                      <a:noFill/>
                      <a:ln w="38100">
                        <a:miter/>
                      </a:ln>
                    </p:spPr>
                  </p:pic>
                </p:oleObj>
              </mc:Fallback>
            </mc:AlternateContent>
          </a:graphicData>
        </a:graphic>
      </p:graphicFrame>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4754" name="Object 5"/>
          <p:cNvGraphicFramePr>
            <a:graphicFrameLocks noChangeAspect="1"/>
          </p:cNvGraphicFramePr>
          <p:nvPr/>
        </p:nvGraphicFramePr>
        <p:xfrm>
          <a:off x="357188" y="0"/>
          <a:ext cx="8501062" cy="3492500"/>
        </p:xfrm>
        <a:graphic>
          <a:graphicData uri="http://schemas.openxmlformats.org/presentationml/2006/ole">
            <mc:AlternateContent xmlns:mc="http://schemas.openxmlformats.org/markup-compatibility/2006">
              <mc:Choice xmlns:v="urn:schemas-microsoft-com:vml" Requires="v">
                <p:oleObj spid="_x0000_s3208" name="" r:id="rId1" imgW="10287000" imgH="6858000" progId="PhotoSuite.Image">
                  <p:embed/>
                </p:oleObj>
              </mc:Choice>
              <mc:Fallback>
                <p:oleObj name="" r:id="rId1" imgW="10287000" imgH="6858000" progId="PhotoSuite.Image">
                  <p:embed/>
                  <p:pic>
                    <p:nvPicPr>
                      <p:cNvPr id="0" name="图片 3207"/>
                      <p:cNvPicPr/>
                      <p:nvPr/>
                    </p:nvPicPr>
                    <p:blipFill>
                      <a:blip r:embed="rId2"/>
                      <a:stretch>
                        <a:fillRect/>
                      </a:stretch>
                    </p:blipFill>
                    <p:spPr>
                      <a:xfrm>
                        <a:off x="357188" y="0"/>
                        <a:ext cx="8501062" cy="3492500"/>
                      </a:xfrm>
                      <a:prstGeom prst="rect">
                        <a:avLst/>
                      </a:prstGeom>
                      <a:noFill/>
                      <a:ln w="38100">
                        <a:noFill/>
                        <a:miter/>
                      </a:ln>
                    </p:spPr>
                  </p:pic>
                </p:oleObj>
              </mc:Fallback>
            </mc:AlternateContent>
          </a:graphicData>
        </a:graphic>
      </p:graphicFrame>
      <p:sp>
        <p:nvSpPr>
          <p:cNvPr id="74755" name="TextBox 6"/>
          <p:cNvSpPr txBox="1"/>
          <p:nvPr/>
        </p:nvSpPr>
        <p:spPr>
          <a:xfrm>
            <a:off x="214313" y="3571875"/>
            <a:ext cx="8929687" cy="2862263"/>
          </a:xfrm>
          <a:prstGeom prst="rect">
            <a:avLst/>
          </a:prstGeom>
          <a:noFill/>
          <a:ln w="9525">
            <a:noFill/>
          </a:ln>
        </p:spPr>
        <p:txBody>
          <a:bodyPr>
            <a:spAutoFit/>
          </a:bodyPr>
          <a:p>
            <a:pPr>
              <a:lnSpc>
                <a:spcPct val="150000"/>
              </a:lnSpc>
            </a:pPr>
            <a:r>
              <a:rPr lang="zh-CN" altLang="en-US" sz="2400" dirty="0">
                <a:latin typeface="黑体" panose="02010609060101010101" pitchFamily="49" charset="-122"/>
                <a:ea typeface="黑体" panose="02010609060101010101" pitchFamily="49" charset="-122"/>
              </a:rPr>
              <a:t>带阻滤波器可以通过一个低通滤波器和一个高通滤波器并联获得</a:t>
            </a:r>
            <a:endParaRPr lang="en-US" altLang="zh-CN" sz="2400" dirty="0">
              <a:latin typeface="黑体" panose="02010609060101010101" pitchFamily="49" charset="-122"/>
              <a:ea typeface="黑体" panose="02010609060101010101" pitchFamily="49" charset="-122"/>
            </a:endParaRPr>
          </a:p>
          <a:p>
            <a:pPr>
              <a:lnSpc>
                <a:spcPct val="150000"/>
              </a:lnSpc>
            </a:pPr>
            <a:r>
              <a:rPr lang="zh-CN" altLang="en-US" sz="2400" dirty="0">
                <a:latin typeface="黑体" panose="02010609060101010101" pitchFamily="49" charset="-122"/>
                <a:ea typeface="黑体" panose="02010609060101010101" pitchFamily="49" charset="-122"/>
              </a:rPr>
              <a:t>考虑需形成带阻特性，</a:t>
            </a:r>
            <a:r>
              <a:rPr lang="zh-CN" altLang="en-US" sz="2400" b="1" dirty="0">
                <a:solidFill>
                  <a:srgbClr val="FF0000"/>
                </a:solidFill>
                <a:latin typeface="黑体" panose="02010609060101010101" pitchFamily="49" charset="-122"/>
                <a:ea typeface="黑体" panose="02010609060101010101" pitchFamily="49" charset="-122"/>
              </a:rPr>
              <a:t>低通滤波器的通带边缘频率必须低于高通滤波器的通带边缘频率</a:t>
            </a:r>
            <a:r>
              <a:rPr lang="zh-CN" altLang="en-US" sz="2400" b="1" dirty="0">
                <a:latin typeface="黑体" panose="02010609060101010101" pitchFamily="49" charset="-122"/>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设计时还需要注意的是，由于要确保带阻滤波器的两侧滚降形状对称，低通和高通滤波器需选择</a:t>
            </a:r>
            <a:r>
              <a:rPr lang="zh-CN" altLang="en-US" sz="2400" dirty="0">
                <a:solidFill>
                  <a:srgbClr val="FF0000"/>
                </a:solidFill>
                <a:latin typeface="黑体" panose="02010609060101010101" pitchFamily="49" charset="-122"/>
                <a:ea typeface="黑体" panose="02010609060101010101" pitchFamily="49" charset="-122"/>
              </a:rPr>
              <a:t>相同的窗函数类型和项数</a:t>
            </a:r>
            <a:r>
              <a:rPr lang="zh-CN" altLang="en-US"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Rectangle 2"/>
          <p:cNvSpPr>
            <a:spLocks noGrp="1"/>
          </p:cNvSpPr>
          <p:nvPr>
            <p:ph type="title"/>
          </p:nvPr>
        </p:nvSpPr>
        <p:spPr/>
        <p:txBody>
          <a:bodyPr vert="horz" wrap="square" lIns="91440" tIns="45720" rIns="91440" bIns="45720" anchor="ctr" anchorCtr="0"/>
          <a:p>
            <a:endParaRPr lang="zh-CN" altLang="zh-CN" dirty="0"/>
          </a:p>
        </p:txBody>
      </p:sp>
      <p:sp>
        <p:nvSpPr>
          <p:cNvPr id="116739" name="Rectangle 3"/>
          <p:cNvSpPr>
            <a:spLocks noGrp="1" noChangeArrowheads="1"/>
          </p:cNvSpPr>
          <p:nvPr>
            <p:ph idx="1"/>
          </p:nvPr>
        </p:nvSpPr>
        <p:spPr>
          <a:xfrm>
            <a:off x="323850" y="1052513"/>
            <a:ext cx="836295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1" i="0" u="none" strike="noStrike" kern="1200" cap="none" spc="0" normalizeH="0" baseline="0" noProof="0" dirty="0" smtClean="0">
                <a:ln>
                  <a:noFill/>
                </a:ln>
                <a:solidFill>
                  <a:schemeClr val="tx1"/>
                </a:solidFill>
                <a:effectLst/>
                <a:uLnTx/>
                <a:uFillTx/>
                <a:latin typeface="+mn-ea"/>
                <a:ea typeface="+mn-ea"/>
                <a:cs typeface="+mn-cs"/>
              </a:rPr>
              <a:t>例</a:t>
            </a:r>
            <a:r>
              <a:rPr kumimoji="0" lang="en-US" sz="2400" b="1" i="0" u="none" strike="noStrike" kern="1200" cap="none" spc="0" normalizeH="0" baseline="0" noProof="0" dirty="0" smtClean="0">
                <a:ln>
                  <a:noFill/>
                </a:ln>
                <a:solidFill>
                  <a:schemeClr val="tx1"/>
                </a:solidFill>
                <a:effectLst/>
                <a:uLnTx/>
                <a:uFillTx/>
                <a:latin typeface="+mn-ea"/>
                <a:ea typeface="+mn-ea"/>
                <a:cs typeface="+mn-cs"/>
              </a:rPr>
              <a:t>8-4</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根据下列指标设计带阻滤波器：</a:t>
            </a: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通带边缘频率：</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2</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kHz</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和</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5</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kHz</a:t>
            </a:r>
            <a:endParaRPr kumimoji="0" 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过渡带宽度</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1kHz</a:t>
            </a:r>
            <a:endParaRPr kumimoji="0" 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阻带衰减大于或等于</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50</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dB</a:t>
            </a:r>
            <a:endParaRPr kumimoji="0" 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采样频率：</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12kHz</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endParaRPr kumimoji="0" lang="zh-CN" altLang="en-US" sz="2400" b="0"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7188" y="285750"/>
            <a:ext cx="8229600" cy="6572250"/>
          </a:xfrm>
        </p:spPr>
        <p:txBody>
          <a:bodyPr vert="horz" wrap="square" lIns="91440" tIns="45720" rIns="91440" bIns="45720" numCol="1" anchor="t" anchorCtr="0" compatLnSpc="1"/>
          <a:lstStyle/>
          <a:p>
            <a:pPr marL="342900" marR="0" lvl="0" indent="-342900" algn="l" defTabSz="914400" rtl="0" eaLnBrk="0" fontAlgn="base" latinLnBrk="0" hangingPunct="0">
              <a:lnSpc>
                <a:spcPct val="150000"/>
              </a:lnSpc>
              <a:spcBef>
                <a:spcPct val="20000"/>
              </a:spcBef>
              <a:spcAft>
                <a:spcPct val="0"/>
              </a:spcAft>
              <a:buClrTx/>
              <a:buSzTx/>
              <a:buFontTx/>
              <a:buNone/>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解：由题意可知，该带阻滤波器可通过分别设计一个通带边缘频率在</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2kHz</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的低通滤波器和一个通带边缘频率在</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5kHz</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的高通滤波器，然后将二者并联在一起来实现。为了确保两个滤波器的滚降一致，过渡带宽度均为</a:t>
            </a:r>
            <a:r>
              <a:rPr kumimoji="0" lang="en-US" altLang="zh-CN" sz="2400" b="0" i="0" u="none" strike="noStrike" kern="1200" cap="none" spc="0" normalizeH="0" baseline="0" noProof="0" dirty="0" smtClean="0">
                <a:ln>
                  <a:noFill/>
                </a:ln>
                <a:solidFill>
                  <a:schemeClr val="tx1"/>
                </a:solidFill>
                <a:effectLst/>
                <a:uLnTx/>
                <a:uFillTx/>
                <a:latin typeface="+mn-ea"/>
                <a:ea typeface="+mn-ea"/>
                <a:cs typeface="+mn-cs"/>
              </a:rPr>
              <a:t>1kHz</a:t>
            </a:r>
            <a:r>
              <a:rPr kumimoji="0" lang="en-US" sz="2400" b="0" i="0" u="none" strike="noStrike" kern="1200" cap="none" spc="0" normalizeH="0" baseline="0" noProof="0" dirty="0" smtClean="0">
                <a:ln>
                  <a:noFill/>
                </a:ln>
                <a:solidFill>
                  <a:schemeClr val="tx1"/>
                </a:solidFill>
                <a:effectLst/>
                <a:uLnTx/>
                <a:uFillTx/>
                <a:latin typeface="+mn-ea"/>
                <a:ea typeface="+mn-ea"/>
                <a:cs typeface="+mn-cs"/>
              </a:rPr>
              <a:t> </a:t>
            </a: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，所以二者需选用的窗函数类型和项数均相同。 </a:t>
            </a: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Char char="•"/>
              <a:defRPr/>
            </a:pPr>
            <a:r>
              <a:rPr kumimoji="0" lang="zh-CN" altLang="en-US" sz="2400" b="0" i="0" u="none" strike="noStrike" kern="1200" cap="none" spc="0" normalizeH="0" baseline="0" noProof="0" dirty="0" smtClean="0">
                <a:ln>
                  <a:noFill/>
                </a:ln>
                <a:solidFill>
                  <a:schemeClr val="tx1"/>
                </a:solidFill>
                <a:effectLst/>
                <a:uLnTx/>
                <a:uFillTx/>
                <a:latin typeface="+mn-ea"/>
                <a:ea typeface="+mn-ea"/>
                <a:cs typeface="+mn-cs"/>
              </a:rPr>
              <a:t>对于低通滤波器，其通带边缘频率为：</a:t>
            </a: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Char char="•"/>
              <a:defRPr/>
            </a:pP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Char char="•"/>
              <a:defRPr/>
            </a:pP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Char char="•"/>
              <a:defRPr/>
            </a:pPr>
            <a:r>
              <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rPr>
              <a:t>低通滤波器的理想脉冲响应为：</a:t>
            </a:r>
            <a:endParaRPr kumimoji="0" lang="zh-CN" altLang="en-US" sz="2400" b="0" i="0" u="none" strike="noStrike" kern="1200" cap="none" spc="0" normalizeH="0" baseline="0" noProof="0" dirty="0" smtClean="0">
              <a:ln>
                <a:noFill/>
              </a:ln>
              <a:solidFill>
                <a:schemeClr val="tx1"/>
              </a:solidFill>
              <a:effectLst/>
              <a:uLnTx/>
              <a:uFillTx/>
              <a:latin typeface="+mn-lt"/>
              <a:ea typeface="黑体" panose="02010609060101010101" pitchFamily="49" charset="-122"/>
              <a:cs typeface="+mn-cs"/>
            </a:endParaRPr>
          </a:p>
          <a:p>
            <a:pPr marL="342900" marR="0" lvl="0" indent="-342900" algn="l" defTabSz="914400" rtl="0" eaLnBrk="0" fontAlgn="base" latinLnBrk="0" hangingPunct="0">
              <a:lnSpc>
                <a:spcPct val="150000"/>
              </a:lnSpc>
              <a:spcBef>
                <a:spcPct val="20000"/>
              </a:spcBef>
              <a:spcAft>
                <a:spcPct val="0"/>
              </a:spcAft>
              <a:buClrTx/>
              <a:buSzTx/>
              <a:buFontTx/>
              <a:buChar char="•"/>
              <a:defRPr/>
            </a:pPr>
            <a:endParaRPr kumimoji="0" lang="en-US" altLang="zh-CN"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50000"/>
              </a:lnSpc>
              <a:spcBef>
                <a:spcPct val="20000"/>
              </a:spcBef>
              <a:spcAft>
                <a:spcPct val="0"/>
              </a:spcAft>
              <a:buClrTx/>
              <a:buSzTx/>
              <a:buFontTx/>
              <a:buChar char="•"/>
              <a:defRPr/>
            </a:pPr>
            <a:endParaRPr kumimoji="0" lang="zh-CN" altLang="en-US" sz="2400" b="0" i="0" u="none" strike="noStrike" kern="1200" cap="none" spc="0" normalizeH="0" baseline="0" noProof="0" dirty="0" smtClean="0">
              <a:ln>
                <a:noFill/>
              </a:ln>
              <a:solidFill>
                <a:schemeClr val="tx1"/>
              </a:solidFill>
              <a:effectLst/>
              <a:uLnTx/>
              <a:uFillTx/>
              <a:latin typeface="+mn-ea"/>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1200" cap="none" spc="0" normalizeH="0" baseline="0" noProof="0" dirty="0">
              <a:ln>
                <a:noFill/>
              </a:ln>
              <a:solidFill>
                <a:schemeClr val="tx1"/>
              </a:solidFill>
              <a:effectLst/>
              <a:uLnTx/>
              <a:uFillTx/>
              <a:latin typeface="+mn-lt"/>
              <a:ea typeface="黑体" panose="02010609060101010101" pitchFamily="49" charset="-122"/>
              <a:cs typeface="+mn-cs"/>
            </a:endParaRPr>
          </a:p>
        </p:txBody>
      </p:sp>
      <p:sp>
        <p:nvSpPr>
          <p:cNvPr id="75781"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5778" name="Object 1"/>
          <p:cNvGraphicFramePr/>
          <p:nvPr/>
        </p:nvGraphicFramePr>
        <p:xfrm>
          <a:off x="2357438" y="3857625"/>
          <a:ext cx="3678237" cy="857250"/>
        </p:xfrm>
        <a:graphic>
          <a:graphicData uri="http://schemas.openxmlformats.org/presentationml/2006/ole">
            <mc:AlternateContent xmlns:mc="http://schemas.openxmlformats.org/markup-compatibility/2006">
              <mc:Choice xmlns:v="urn:schemas-microsoft-com:vml" Requires="v">
                <p:oleObj spid="_x0000_s3209" name="" r:id="rId1" imgW="2247900" imgH="520700" progId="Equation.DSMT4">
                  <p:embed/>
                </p:oleObj>
              </mc:Choice>
              <mc:Fallback>
                <p:oleObj name="" r:id="rId1" imgW="2247900" imgH="520700" progId="Equation.DSMT4">
                  <p:embed/>
                  <p:pic>
                    <p:nvPicPr>
                      <p:cNvPr id="0" name="图片 3208"/>
                      <p:cNvPicPr/>
                      <p:nvPr/>
                    </p:nvPicPr>
                    <p:blipFill>
                      <a:blip r:embed="rId2"/>
                      <a:stretch>
                        <a:fillRect/>
                      </a:stretch>
                    </p:blipFill>
                    <p:spPr>
                      <a:xfrm>
                        <a:off x="2357438" y="3857625"/>
                        <a:ext cx="3678237" cy="857250"/>
                      </a:xfrm>
                      <a:prstGeom prst="rect">
                        <a:avLst/>
                      </a:prstGeom>
                      <a:noFill/>
                      <a:ln w="38100">
                        <a:noFill/>
                        <a:miter/>
                      </a:ln>
                    </p:spPr>
                  </p:pic>
                </p:oleObj>
              </mc:Fallback>
            </mc:AlternateContent>
          </a:graphicData>
        </a:graphic>
      </p:graphicFrame>
      <p:sp>
        <p:nvSpPr>
          <p:cNvPr id="75782"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5779" name="Object 3"/>
          <p:cNvGraphicFramePr/>
          <p:nvPr/>
        </p:nvGraphicFramePr>
        <p:xfrm>
          <a:off x="2786063" y="5786438"/>
          <a:ext cx="3011487" cy="571500"/>
        </p:xfrm>
        <a:graphic>
          <a:graphicData uri="http://schemas.openxmlformats.org/presentationml/2006/ole">
            <mc:AlternateContent xmlns:mc="http://schemas.openxmlformats.org/markup-compatibility/2006">
              <mc:Choice xmlns:v="urn:schemas-microsoft-com:vml" Requires="v">
                <p:oleObj spid="_x0000_s3210" name="" r:id="rId3" imgW="1853565" imgH="355600" progId="Equation.DSMT4">
                  <p:embed/>
                </p:oleObj>
              </mc:Choice>
              <mc:Fallback>
                <p:oleObj name="" r:id="rId3" imgW="1853565" imgH="355600" progId="Equation.DSMT4">
                  <p:embed/>
                  <p:pic>
                    <p:nvPicPr>
                      <p:cNvPr id="0" name="图片 3209"/>
                      <p:cNvPicPr/>
                      <p:nvPr/>
                    </p:nvPicPr>
                    <p:blipFill>
                      <a:blip r:embed="rId4"/>
                      <a:stretch>
                        <a:fillRect/>
                      </a:stretch>
                    </p:blipFill>
                    <p:spPr>
                      <a:xfrm>
                        <a:off x="2786063" y="5786438"/>
                        <a:ext cx="3011487" cy="571500"/>
                      </a:xfrm>
                      <a:prstGeom prst="rect">
                        <a:avLst/>
                      </a:prstGeom>
                      <a:noFill/>
                      <a:ln w="38100">
                        <a:noFill/>
                        <a:miter/>
                      </a:ln>
                    </p:spPr>
                  </p:pic>
                </p:oleObj>
              </mc:Fallback>
            </mc:AlternateContent>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6" name="内容占位符 2"/>
          <p:cNvSpPr>
            <a:spLocks noGrp="1"/>
          </p:cNvSpPr>
          <p:nvPr>
            <p:ph idx="1"/>
          </p:nvPr>
        </p:nvSpPr>
        <p:spPr>
          <a:xfrm>
            <a:off x="0" y="500063"/>
            <a:ext cx="8229600" cy="4525962"/>
          </a:xfrm>
        </p:spPr>
        <p:txBody>
          <a:bodyPr vert="horz" wrap="square" lIns="91440" tIns="45720" rIns="91440" bIns="45720" anchor="t" anchorCtr="0"/>
          <a:p>
            <a:pPr>
              <a:lnSpc>
                <a:spcPct val="150000"/>
              </a:lnSpc>
            </a:pPr>
            <a:r>
              <a:rPr lang="zh-CN" altLang="en-US" sz="2400" dirty="0">
                <a:latin typeface="黑体" panose="02010609060101010101" pitchFamily="49" charset="-122"/>
              </a:rPr>
              <a:t>由于阻带衰减不小于</a:t>
            </a:r>
            <a:r>
              <a:rPr lang="en-US" altLang="zh-CN" sz="2400" dirty="0">
                <a:latin typeface="黑体" panose="02010609060101010101" pitchFamily="49" charset="-122"/>
              </a:rPr>
              <a:t>50dB </a:t>
            </a:r>
            <a:r>
              <a:rPr lang="zh-CN" altLang="en-US" sz="2400" dirty="0">
                <a:latin typeface="黑体" panose="02010609060101010101" pitchFamily="49" charset="-122"/>
              </a:rPr>
              <a:t>，查表</a:t>
            </a:r>
            <a:r>
              <a:rPr lang="en-US" altLang="zh-CN" sz="2400" dirty="0">
                <a:latin typeface="黑体" panose="02010609060101010101" pitchFamily="49" charset="-122"/>
              </a:rPr>
              <a:t>8-1</a:t>
            </a:r>
            <a:r>
              <a:rPr lang="zh-CN" altLang="en-US" sz="2400" dirty="0">
                <a:latin typeface="黑体" panose="02010609060101010101" pitchFamily="49" charset="-122"/>
              </a:rPr>
              <a:t>可知选择哈明窗，用表</a:t>
            </a:r>
            <a:r>
              <a:rPr lang="en-US" altLang="zh-CN" sz="2400" dirty="0">
                <a:latin typeface="黑体" panose="02010609060101010101" pitchFamily="49" charset="-122"/>
              </a:rPr>
              <a:t>8-1</a:t>
            </a:r>
            <a:r>
              <a:rPr lang="zh-CN" altLang="en-US" sz="2400" dirty="0">
                <a:latin typeface="黑体" panose="02010609060101010101" pitchFamily="49" charset="-122"/>
              </a:rPr>
              <a:t>中</a:t>
            </a:r>
            <a:r>
              <a:rPr lang="en-US" altLang="zh-CN" sz="2400" dirty="0">
                <a:latin typeface="黑体" panose="02010609060101010101" pitchFamily="49" charset="-122"/>
              </a:rPr>
              <a:t>N</a:t>
            </a:r>
            <a:r>
              <a:rPr lang="zh-CN" altLang="en-US" sz="2400" dirty="0">
                <a:latin typeface="黑体" panose="02010609060101010101" pitchFamily="49" charset="-122"/>
              </a:rPr>
              <a:t>的公式计算所需窗的长度：</a:t>
            </a:r>
            <a:endParaRPr lang="en-US" altLang="zh-CN" sz="2400" dirty="0">
              <a:latin typeface="黑体" panose="02010609060101010101" pitchFamily="49" charset="-122"/>
            </a:endParaRPr>
          </a:p>
          <a:p>
            <a:pPr>
              <a:lnSpc>
                <a:spcPct val="150000"/>
              </a:lnSpc>
            </a:pPr>
            <a:endParaRPr lang="en-US" altLang="zh-CN" sz="2400" dirty="0">
              <a:latin typeface="黑体" panose="02010609060101010101" pitchFamily="49" charset="-122"/>
            </a:endParaRPr>
          </a:p>
          <a:p>
            <a:pPr>
              <a:lnSpc>
                <a:spcPct val="150000"/>
              </a:lnSpc>
              <a:buNone/>
            </a:pPr>
            <a:r>
              <a:rPr lang="en-US" altLang="zh-CN" sz="2400" dirty="0">
                <a:latin typeface="黑体" panose="02010609060101010101" pitchFamily="49" charset="-122"/>
              </a:rPr>
              <a:t>    </a:t>
            </a:r>
            <a:r>
              <a:rPr lang="zh-CN" altLang="en-US" sz="2400" dirty="0">
                <a:latin typeface="黑体" panose="02010609060101010101" pitchFamily="49" charset="-122"/>
              </a:rPr>
              <a:t>取</a:t>
            </a:r>
            <a:r>
              <a:rPr lang="en-US" altLang="zh-CN" sz="2400" dirty="0">
                <a:latin typeface="黑体" panose="02010609060101010101" pitchFamily="49" charset="-122"/>
              </a:rPr>
              <a:t>N=43</a:t>
            </a:r>
            <a:r>
              <a:rPr lang="zh-CN" altLang="en-US" sz="2400" dirty="0">
                <a:latin typeface="黑体" panose="02010609060101010101" pitchFamily="49" charset="-122"/>
              </a:rPr>
              <a:t>，</a:t>
            </a:r>
            <a:endParaRPr lang="en-US" altLang="zh-CN" sz="2400" dirty="0">
              <a:latin typeface="黑体" panose="02010609060101010101" pitchFamily="49" charset="-122"/>
            </a:endParaRPr>
          </a:p>
          <a:p>
            <a:pPr>
              <a:lnSpc>
                <a:spcPct val="150000"/>
              </a:lnSpc>
              <a:buNone/>
            </a:pPr>
            <a:endParaRPr lang="en-US" altLang="zh-CN" sz="2400" dirty="0">
              <a:latin typeface="黑体" panose="02010609060101010101" pitchFamily="49" charset="-122"/>
            </a:endParaRPr>
          </a:p>
          <a:p>
            <a:pPr>
              <a:lnSpc>
                <a:spcPct val="150000"/>
              </a:lnSpc>
            </a:pPr>
            <a:r>
              <a:rPr lang="zh-CN" altLang="en-US" sz="2400" dirty="0"/>
              <a:t>在时域内将滤波器的理想脉冲响应</a:t>
            </a:r>
            <a:r>
              <a:rPr lang="en-US" altLang="zh-CN" sz="2400" dirty="0"/>
              <a:t> </a:t>
            </a:r>
            <a:r>
              <a:rPr lang="zh-CN" altLang="en-US" sz="2400" dirty="0"/>
              <a:t>与窗函数</a:t>
            </a:r>
            <a:r>
              <a:rPr lang="en-US" altLang="zh-CN" sz="2400" dirty="0"/>
              <a:t>w[n] </a:t>
            </a:r>
            <a:r>
              <a:rPr lang="zh-CN" altLang="en-US" sz="2400" dirty="0"/>
              <a:t>相乘，并右移</a:t>
            </a:r>
            <a:r>
              <a:rPr lang="en-US" altLang="zh-CN" sz="2400" dirty="0"/>
              <a:t>21</a:t>
            </a:r>
            <a:r>
              <a:rPr lang="zh-CN" altLang="en-US" sz="2400" dirty="0"/>
              <a:t>项，得到低通滤波器的实际脉冲响应为：</a:t>
            </a:r>
            <a:endParaRPr lang="zh-CN" altLang="en-US" sz="2400" dirty="0"/>
          </a:p>
          <a:p>
            <a:pPr>
              <a:lnSpc>
                <a:spcPct val="150000"/>
              </a:lnSpc>
            </a:pPr>
            <a:endParaRPr lang="zh-CN" altLang="en-US" sz="2400" dirty="0">
              <a:latin typeface="黑体" panose="02010609060101010101" pitchFamily="49" charset="-122"/>
            </a:endParaRPr>
          </a:p>
        </p:txBody>
      </p:sp>
      <p:sp>
        <p:nvSpPr>
          <p:cNvPr id="76807" name="Rectangle 2"/>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6802" name="Object 1"/>
          <p:cNvGraphicFramePr/>
          <p:nvPr/>
        </p:nvGraphicFramePr>
        <p:xfrm>
          <a:off x="2357438" y="1928813"/>
          <a:ext cx="3387725" cy="642937"/>
        </p:xfrm>
        <a:graphic>
          <a:graphicData uri="http://schemas.openxmlformats.org/presentationml/2006/ole">
            <mc:AlternateContent xmlns:mc="http://schemas.openxmlformats.org/markup-compatibility/2006">
              <mc:Choice xmlns:v="urn:schemas-microsoft-com:vml" Requires="v">
                <p:oleObj spid="_x0000_s3211" name="" r:id="rId1" imgW="1853565" imgH="355600" progId="Equation.DSMT4">
                  <p:embed/>
                </p:oleObj>
              </mc:Choice>
              <mc:Fallback>
                <p:oleObj name="" r:id="rId1" imgW="1853565" imgH="355600" progId="Equation.DSMT4">
                  <p:embed/>
                  <p:pic>
                    <p:nvPicPr>
                      <p:cNvPr id="0" name="图片 3210"/>
                      <p:cNvPicPr/>
                      <p:nvPr/>
                    </p:nvPicPr>
                    <p:blipFill>
                      <a:blip r:embed="rId2"/>
                      <a:stretch>
                        <a:fillRect/>
                      </a:stretch>
                    </p:blipFill>
                    <p:spPr>
                      <a:xfrm>
                        <a:off x="2357438" y="1928813"/>
                        <a:ext cx="3387725" cy="642937"/>
                      </a:xfrm>
                      <a:prstGeom prst="rect">
                        <a:avLst/>
                      </a:prstGeom>
                      <a:noFill/>
                      <a:ln w="38100">
                        <a:noFill/>
                        <a:miter/>
                      </a:ln>
                    </p:spPr>
                  </p:pic>
                </p:oleObj>
              </mc:Fallback>
            </mc:AlternateContent>
          </a:graphicData>
        </a:graphic>
      </p:graphicFrame>
      <p:sp>
        <p:nvSpPr>
          <p:cNvPr id="76808" name="Rectangle 4"/>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6803" name="Object 3"/>
          <p:cNvGraphicFramePr/>
          <p:nvPr/>
        </p:nvGraphicFramePr>
        <p:xfrm>
          <a:off x="2917984" y="2857500"/>
          <a:ext cx="2665095" cy="714375"/>
        </p:xfrm>
        <a:graphic>
          <a:graphicData uri="http://schemas.openxmlformats.org/presentationml/2006/ole">
            <mc:AlternateContent xmlns:mc="http://schemas.openxmlformats.org/markup-compatibility/2006">
              <mc:Choice xmlns:v="urn:schemas-microsoft-com:vml" Requires="v">
                <p:oleObj spid="_x0000_s3212" name="" r:id="rId3" imgW="1524000" imgH="368300" progId="Equation.DSMT4">
                  <p:embed/>
                </p:oleObj>
              </mc:Choice>
              <mc:Fallback>
                <p:oleObj name="" r:id="rId3" imgW="1524000" imgH="368300" progId="Equation.DSMT4">
                  <p:embed/>
                  <p:pic>
                    <p:nvPicPr>
                      <p:cNvPr id="0" name="图片 3211"/>
                      <p:cNvPicPr/>
                      <p:nvPr/>
                    </p:nvPicPr>
                    <p:blipFill>
                      <a:blip r:embed="rId4"/>
                      <a:stretch>
                        <a:fillRect/>
                      </a:stretch>
                    </p:blipFill>
                    <p:spPr>
                      <a:xfrm>
                        <a:off x="2917984" y="2857500"/>
                        <a:ext cx="2665095" cy="714375"/>
                      </a:xfrm>
                      <a:prstGeom prst="rect">
                        <a:avLst/>
                      </a:prstGeom>
                      <a:noFill/>
                      <a:ln w="38100">
                        <a:noFill/>
                        <a:miter/>
                      </a:ln>
                    </p:spPr>
                  </p:pic>
                </p:oleObj>
              </mc:Fallback>
            </mc:AlternateContent>
          </a:graphicData>
        </a:graphic>
      </p:graphicFrame>
      <p:sp>
        <p:nvSpPr>
          <p:cNvPr id="76809" name="Rectangle 6"/>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6804" name="Object 5"/>
          <p:cNvGraphicFramePr/>
          <p:nvPr/>
        </p:nvGraphicFramePr>
        <p:xfrm>
          <a:off x="2571750" y="4857750"/>
          <a:ext cx="2143125" cy="428625"/>
        </p:xfrm>
        <a:graphic>
          <a:graphicData uri="http://schemas.openxmlformats.org/presentationml/2006/ole">
            <mc:AlternateContent xmlns:mc="http://schemas.openxmlformats.org/markup-compatibility/2006">
              <mc:Choice xmlns:v="urn:schemas-microsoft-com:vml" Requires="v">
                <p:oleObj spid="_x0000_s3213" name="" r:id="rId5" imgW="951865" imgH="190500" progId="Equation.DSMT4">
                  <p:embed/>
                </p:oleObj>
              </mc:Choice>
              <mc:Fallback>
                <p:oleObj name="" r:id="rId5" imgW="951865" imgH="190500" progId="Equation.DSMT4">
                  <p:embed/>
                  <p:pic>
                    <p:nvPicPr>
                      <p:cNvPr id="0" name="图片 3212"/>
                      <p:cNvPicPr/>
                      <p:nvPr/>
                    </p:nvPicPr>
                    <p:blipFill>
                      <a:blip r:embed="rId6"/>
                      <a:stretch>
                        <a:fillRect/>
                      </a:stretch>
                    </p:blipFill>
                    <p:spPr>
                      <a:xfrm>
                        <a:off x="2571750" y="4857750"/>
                        <a:ext cx="2143125" cy="428625"/>
                      </a:xfrm>
                      <a:prstGeom prst="rect">
                        <a:avLst/>
                      </a:prstGeom>
                      <a:noFill/>
                      <a:ln w="38100">
                        <a:noFill/>
                        <a:miter/>
                      </a:ln>
                    </p:spPr>
                  </p:pic>
                </p:oleObj>
              </mc:Fallback>
            </mc:AlternateContent>
          </a:graphicData>
        </a:graphic>
      </p:graphicFrame>
      <p:sp>
        <p:nvSpPr>
          <p:cNvPr id="76810" name="Rectangle 8"/>
          <p:cNvSpPr/>
          <p:nvPr/>
        </p:nvSpPr>
        <p:spPr>
          <a:xfrm>
            <a:off x="0" y="0"/>
            <a:ext cx="9144000" cy="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graphicFrame>
        <p:nvGraphicFramePr>
          <p:cNvPr id="76805" name="Object 7"/>
          <p:cNvGraphicFramePr/>
          <p:nvPr/>
        </p:nvGraphicFramePr>
        <p:xfrm>
          <a:off x="5715000" y="4857750"/>
          <a:ext cx="1054100" cy="285750"/>
        </p:xfrm>
        <a:graphic>
          <a:graphicData uri="http://schemas.openxmlformats.org/presentationml/2006/ole">
            <mc:AlternateContent xmlns:mc="http://schemas.openxmlformats.org/markup-compatibility/2006">
              <mc:Choice xmlns:v="urn:schemas-microsoft-com:vml" Requires="v">
                <p:oleObj spid="_x0000_s3214" name="" r:id="rId7" imgW="558800" imgH="152400" progId="Equation.DSMT4">
                  <p:embed/>
                </p:oleObj>
              </mc:Choice>
              <mc:Fallback>
                <p:oleObj name="" r:id="rId7" imgW="558800" imgH="152400" progId="Equation.DSMT4">
                  <p:embed/>
                  <p:pic>
                    <p:nvPicPr>
                      <p:cNvPr id="0" name="图片 3213"/>
                      <p:cNvPicPr/>
                      <p:nvPr/>
                    </p:nvPicPr>
                    <p:blipFill>
                      <a:blip r:embed="rId8"/>
                      <a:stretch>
                        <a:fillRect/>
                      </a:stretch>
                    </p:blipFill>
                    <p:spPr>
                      <a:xfrm>
                        <a:off x="5715000" y="4857750"/>
                        <a:ext cx="1054100" cy="285750"/>
                      </a:xfrm>
                      <a:prstGeom prst="rect">
                        <a:avLst/>
                      </a:prstGeom>
                      <a:noFill/>
                      <a:ln w="38100">
                        <a:noFill/>
                        <a:miter/>
                      </a:ln>
                    </p:spPr>
                  </p:pic>
                </p:oleObj>
              </mc:Fallback>
            </mc:AlternateContent>
          </a:graphicData>
        </a:graphic>
      </p:graphicFrame>
    </p:spTree>
  </p:cSld>
  <p:clrMapOvr>
    <a:masterClrMapping/>
  </p:clrMapOvr>
</p:sld>
</file>

<file path=ppt/tags/tag1.xml><?xml version="1.0" encoding="utf-8"?>
<p:tagLst xmlns:p="http://schemas.openxmlformats.org/presentationml/2006/main">
  <p:tag name="commondata" val="eyJoZGlkIjoiY2VhYTBiOTlhZWZkZmY2YzA4OTY1Y2YxZDg0NjcxZTgifQ=="/>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黑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10320</Words>
  <Application>WPS 演示</Application>
  <PresentationFormat>全屏显示(4:3)</PresentationFormat>
  <Paragraphs>759</Paragraphs>
  <Slides>101</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159</vt:i4>
      </vt:variant>
      <vt:variant>
        <vt:lpstr>幻灯片标题</vt:lpstr>
      </vt:variant>
      <vt:variant>
        <vt:i4>101</vt:i4>
      </vt:variant>
    </vt:vector>
  </HeadingPairs>
  <TitlesOfParts>
    <vt:vector size="271" baseType="lpstr">
      <vt:lpstr>Arial</vt:lpstr>
      <vt:lpstr>宋体</vt:lpstr>
      <vt:lpstr>Wingdings</vt:lpstr>
      <vt:lpstr>黑体</vt:lpstr>
      <vt:lpstr>Tahoma</vt:lpstr>
      <vt:lpstr>Times New Roman</vt:lpstr>
      <vt:lpstr>等线</vt:lpstr>
      <vt:lpstr>微软雅黑</vt:lpstr>
      <vt:lpstr>Arial Unicode MS</vt:lpstr>
      <vt:lpstr>Batang</vt:lpstr>
      <vt:lpstr>默认设计模板</vt:lpstr>
      <vt:lpstr>Equation.DSMT4</vt:lpstr>
      <vt:lpstr>Equation.DSMT4</vt:lpstr>
      <vt:lpstr>Equation.DSMT4</vt:lpstr>
      <vt:lpstr>Equation.DSMT4</vt:lpstr>
      <vt:lpstr>Equation.DSMT4</vt:lpstr>
      <vt:lpstr>Equation.DSMT4</vt:lpstr>
      <vt:lpstr>Equation.DSMT4</vt:lpstr>
      <vt:lpstr>Equation.DSMT4</vt:lpstr>
      <vt:lpstr>Visio.Drawing.15</vt:lpstr>
      <vt:lpstr>Visio.Drawing.15</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Visio.Drawing.15</vt:lpstr>
      <vt:lpstr>Equation.DSMT4</vt:lpstr>
      <vt:lpstr>PhotoSuite.Image</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PhotoSuite.Image</vt:lpstr>
      <vt:lpstr>PhotoSuite.Image</vt:lpstr>
      <vt:lpstr>Equation.DSMT4</vt:lpstr>
      <vt:lpstr>Equation.DSMT4</vt:lpstr>
      <vt:lpstr>Equation.DSMT4</vt:lpstr>
      <vt:lpstr>Equation.DSMT4</vt:lpstr>
      <vt:lpstr>Equation.DSMT4</vt:lpstr>
      <vt:lpstr>Equation.DSMT4</vt:lpstr>
      <vt:lpstr>Visio.Drawing.15</vt:lpstr>
      <vt:lpstr>Equation.DSMT4</vt:lpstr>
      <vt:lpstr>Equation.DSMT4</vt:lpstr>
      <vt:lpstr>Equation.DSMT4</vt:lpstr>
      <vt:lpstr>Equation.DSMT4</vt:lpstr>
      <vt:lpstr>Equation.DSMT4</vt:lpstr>
      <vt:lpstr>PhotoSuite.Image</vt:lpstr>
      <vt:lpstr>Equation.DSMT4</vt:lpstr>
      <vt:lpstr>PhotoSuite.Image</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Visio.Drawing.15</vt:lpstr>
      <vt:lpstr>Equation.DSMT4</vt:lpstr>
      <vt:lpstr>Visio.Drawing.15</vt:lpstr>
      <vt:lpstr>Equation.DSMT4</vt:lpstr>
      <vt:lpstr>Equation.DSMT4</vt:lpstr>
      <vt:lpstr>Equation.DSMT4</vt:lpstr>
      <vt:lpstr>PhotoSuite.Image</vt:lpstr>
      <vt:lpstr>Equation.DSMT4</vt:lpstr>
      <vt:lpstr>Equation.DSMT4</vt:lpstr>
      <vt:lpstr>Equation.DSMT4</vt:lpstr>
      <vt:lpstr>Equation.DSMT4</vt:lpstr>
      <vt:lpstr>Equation.DSMT4</vt:lpstr>
      <vt:lpstr>Equation.DSMT4</vt:lpstr>
      <vt:lpstr>Visio.Drawing.15</vt:lpstr>
      <vt:lpstr>Equation.DSMT4</vt:lpstr>
      <vt:lpstr>Visio.Drawing.15</vt:lpstr>
      <vt:lpstr>Equation.DSMT4</vt:lpstr>
      <vt:lpstr>Visio.Drawing.15</vt:lpstr>
      <vt:lpstr>Visio.Drawing.15</vt:lpstr>
      <vt:lpstr>Visio.Drawing.15</vt:lpstr>
      <vt:lpstr>Visio.Drawing.15</vt:lpstr>
      <vt:lpstr>Equation.DSMT4</vt:lpstr>
      <vt:lpstr>Equation.DSMT4</vt:lpstr>
      <vt:lpstr>Equation.DSMT4</vt:lpstr>
      <vt:lpstr>Equation.DSMT4</vt:lpstr>
      <vt:lpstr>Equation.DSMT4</vt:lpstr>
      <vt:lpstr>Equation.DSMT4</vt:lpstr>
      <vt:lpstr>Equation.DSMT4</vt:lpstr>
      <vt:lpstr>PhotoSuite.Image</vt:lpstr>
      <vt:lpstr>PhotoSuite.Image</vt:lpstr>
      <vt:lpstr>PhotoSuite.Image</vt:lpstr>
      <vt:lpstr>PhotoSuite.Image</vt:lpstr>
      <vt:lpstr>PhotoSuite.Image</vt:lpstr>
      <vt:lpstr>PhotoSuite.Image</vt:lpstr>
      <vt:lpstr>PhotoSuite.Image</vt:lpstr>
      <vt:lpstr>PhotoSuite.Image</vt:lpstr>
      <vt:lpstr>PhotoSuite.Image</vt:lpstr>
      <vt:lpstr>PhotoSuite.Image</vt:lpstr>
      <vt:lpstr>Equation.DSMT4</vt:lpstr>
      <vt:lpstr>PhotoSuite.Image</vt:lpstr>
      <vt:lpstr>PhotoSuite.Image</vt:lpstr>
      <vt:lpstr>PhotoSuite.Image</vt:lpstr>
      <vt:lpstr>PhotoSuite.Image</vt:lpstr>
      <vt:lpstr>PhotoSuite.Image</vt:lpstr>
      <vt:lpstr>PhotoSuite.Image</vt:lpstr>
      <vt:lpstr>PhotoSuite.Image</vt:lpstr>
      <vt:lpstr>PhotoSuite.Image</vt:lpstr>
      <vt:lpstr>Equation.DSMT4</vt:lpstr>
      <vt:lpstr>Equation.DSMT4</vt:lpstr>
      <vt:lpstr>Visio.Drawing.15</vt:lpstr>
      <vt:lpstr>Equation.DSMT4</vt:lpstr>
      <vt:lpstr>Equation.DSMT4</vt:lpstr>
      <vt:lpstr>Equation.DSMT4</vt:lpstr>
      <vt:lpstr>Equation.DSMT4</vt:lpstr>
      <vt:lpstr>Equation.DSMT4</vt:lpstr>
      <vt:lpstr>Equation.DSMT4</vt:lpstr>
      <vt:lpstr>Equation.DSMT4</vt:lpstr>
      <vt:lpstr>Equation.DSMT4</vt:lpstr>
      <vt:lpstr>Equation.DSMT4</vt:lpstr>
      <vt:lpstr>Visio.Drawing.15</vt:lpstr>
      <vt:lpstr>Visio.Drawing.15</vt:lpstr>
      <vt:lpstr>Equation.DSMT4</vt:lpstr>
      <vt:lpstr>Equation.DSMT4</vt:lpstr>
      <vt:lpstr>Equation.DSMT4</vt:lpstr>
      <vt:lpstr>Equation.DSMT4</vt:lpstr>
      <vt:lpstr>Equation.DSMT4</vt:lpstr>
      <vt:lpstr>Equation.DSMT4</vt:lpstr>
      <vt:lpstr>Equation.DSMT4</vt:lpstr>
      <vt:lpstr>Equation.DSMT4</vt:lpstr>
      <vt:lpstr>PhotoSuite.Image</vt:lpstr>
      <vt:lpstr>PhotoSuite.Image</vt:lpstr>
      <vt:lpstr>Visio.Drawing.15</vt:lpstr>
      <vt:lpstr>PhotoSuite.Image</vt:lpstr>
      <vt:lpstr>PhotoSuite.Image</vt:lpstr>
      <vt:lpstr>PhotoSuite.Image</vt:lpstr>
      <vt:lpstr>Equation.DSMT4</vt:lpstr>
      <vt:lpstr>Equation.DSMT4</vt:lpstr>
      <vt:lpstr>Equation.DSMT4</vt:lpstr>
      <vt:lpstr>Equation.DSMT4</vt:lpstr>
      <vt:lpstr>Equation.DSMT4</vt:lpstr>
      <vt:lpstr>Equation.DSMT4</vt:lpstr>
      <vt:lpstr>Equation.DSMT4</vt:lpstr>
      <vt:lpstr>Visio.Drawing.15</vt:lpstr>
      <vt:lpstr>Equation.DSMT4</vt:lpstr>
      <vt:lpstr>Equation.DSMT4</vt:lpstr>
      <vt:lpstr>Equation.DSMT4</vt:lpstr>
      <vt:lpstr>Equation.DSMT4</vt:lpstr>
      <vt:lpstr>Visio.Drawing.15</vt:lpstr>
      <vt:lpstr>Equation.DSMT4</vt:lpstr>
      <vt:lpstr>Equation.DSMT4</vt:lpstr>
      <vt:lpstr>Equation.DSMT4</vt:lpstr>
      <vt:lpstr>Equation.DSMT4</vt:lpstr>
      <vt:lpstr>Equation.DSMT4</vt:lpstr>
      <vt:lpstr>第 8 章  FIR数字滤波器</vt:lpstr>
      <vt:lpstr>  第 8 章       FIR数字滤波器</vt:lpstr>
      <vt:lpstr>专业词汇</vt:lpstr>
      <vt:lpstr>8.1  有限脉冲响应滤波器基础 </vt:lpstr>
      <vt:lpstr>PowerPoint 演示文稿</vt:lpstr>
      <vt:lpstr>PowerPoint 演示文稿</vt:lpstr>
      <vt:lpstr>PowerPoint 演示文稿</vt:lpstr>
      <vt:lpstr> 相位失真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8.2    最简FIR滤波器——滑动平均滤波器 </vt:lpstr>
      <vt:lpstr>PowerPoint 演示文稿</vt:lpstr>
      <vt:lpstr>PowerPoint 演示文稿</vt:lpstr>
      <vt:lpstr>PowerPoint 演示文稿</vt:lpstr>
      <vt:lpstr>8.3   逼近理想低通滤波器 </vt:lpstr>
      <vt:lpstr>8.3   逼近理想低通滤波器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8.4  窗函数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8.5   窗函数法设计低通FIR滤波器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8.6  窗函数法设计带通、高通FIR滤波器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 1 章     数字信号处理概述   CH1  CRASH COURSE IN DIGITERSIGNAL PROCESSING</dc:title>
  <dc:creator>MS User</dc:creator>
  <cp:lastModifiedBy>阿皓啊</cp:lastModifiedBy>
  <cp:revision>118</cp:revision>
  <dcterms:created xsi:type="dcterms:W3CDTF">2009-02-17T02:29:00Z</dcterms:created>
  <dcterms:modified xsi:type="dcterms:W3CDTF">2024-11-11T10:21:36Z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2052-12.1.0.18608</vt:lpwstr>
  </property>
  <property fmtid="{D5CDD505-2E9C-101B-9397-08002B2CF9AE}" pid="3" name="ICV">
    <vt:lpwstr>AA3F160BE3E644A68AF6A59C18B27F4B_13</vt:lpwstr>
  </property>
</Properties>
</file>